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256" r:id="rId2"/>
    <p:sldId id="257" r:id="rId3"/>
    <p:sldId id="258" r:id="rId4"/>
    <p:sldId id="286" r:id="rId5"/>
    <p:sldId id="259" r:id="rId6"/>
    <p:sldId id="357" r:id="rId7"/>
    <p:sldId id="358" r:id="rId8"/>
    <p:sldId id="267" r:id="rId9"/>
    <p:sldId id="261" r:id="rId10"/>
    <p:sldId id="262" r:id="rId11"/>
    <p:sldId id="264" r:id="rId12"/>
    <p:sldId id="265" r:id="rId13"/>
    <p:sldId id="260" r:id="rId14"/>
    <p:sldId id="266" r:id="rId15"/>
    <p:sldId id="268" r:id="rId16"/>
    <p:sldId id="276" r:id="rId17"/>
    <p:sldId id="277" r:id="rId18"/>
    <p:sldId id="278" r:id="rId19"/>
    <p:sldId id="280" r:id="rId20"/>
    <p:sldId id="281" r:id="rId21"/>
    <p:sldId id="282" r:id="rId22"/>
    <p:sldId id="284" r:id="rId23"/>
    <p:sldId id="283" r:id="rId24"/>
    <p:sldId id="296" r:id="rId25"/>
    <p:sldId id="298" r:id="rId26"/>
    <p:sldId id="299" r:id="rId27"/>
    <p:sldId id="300" r:id="rId28"/>
    <p:sldId id="301" r:id="rId29"/>
    <p:sldId id="302" r:id="rId30"/>
    <p:sldId id="304" r:id="rId31"/>
    <p:sldId id="303" r:id="rId32"/>
    <p:sldId id="305" r:id="rId33"/>
    <p:sldId id="306" r:id="rId34"/>
    <p:sldId id="307" r:id="rId35"/>
    <p:sldId id="308" r:id="rId36"/>
    <p:sldId id="311" r:id="rId37"/>
    <p:sldId id="309" r:id="rId38"/>
    <p:sldId id="310" r:id="rId39"/>
    <p:sldId id="312" r:id="rId40"/>
    <p:sldId id="313" r:id="rId41"/>
    <p:sldId id="314" r:id="rId42"/>
    <p:sldId id="359" r:id="rId43"/>
    <p:sldId id="325" r:id="rId44"/>
    <p:sldId id="326" r:id="rId45"/>
    <p:sldId id="327" r:id="rId46"/>
    <p:sldId id="331" r:id="rId47"/>
    <p:sldId id="332" r:id="rId48"/>
    <p:sldId id="333" r:id="rId49"/>
    <p:sldId id="334" r:id="rId50"/>
    <p:sldId id="335" r:id="rId51"/>
    <p:sldId id="328" r:id="rId52"/>
    <p:sldId id="336" r:id="rId53"/>
    <p:sldId id="340" r:id="rId54"/>
    <p:sldId id="341" r:id="rId55"/>
    <p:sldId id="342" r:id="rId56"/>
    <p:sldId id="346" r:id="rId57"/>
    <p:sldId id="343" r:id="rId58"/>
    <p:sldId id="345" r:id="rId59"/>
    <p:sldId id="339" r:id="rId60"/>
    <p:sldId id="337" r:id="rId61"/>
    <p:sldId id="344" r:id="rId62"/>
    <p:sldId id="338" r:id="rId63"/>
    <p:sldId id="356" r:id="rId64"/>
    <p:sldId id="347" r:id="rId65"/>
    <p:sldId id="348" r:id="rId66"/>
    <p:sldId id="349" r:id="rId67"/>
    <p:sldId id="350" r:id="rId68"/>
    <p:sldId id="351" r:id="rId69"/>
    <p:sldId id="352" r:id="rId70"/>
    <p:sldId id="353" r:id="rId71"/>
    <p:sldId id="354" r:id="rId72"/>
    <p:sldId id="355" r:id="rId73"/>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375D"/>
    <a:srgbClr val="0D4F5F"/>
    <a:srgbClr val="18721C"/>
    <a:srgbClr val="7BD7E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569" autoAdjust="0"/>
    <p:restoredTop sz="81143" autoAdjust="0"/>
  </p:normalViewPr>
  <p:slideViewPr>
    <p:cSldViewPr>
      <p:cViewPr varScale="1">
        <p:scale>
          <a:sx n="55" d="100"/>
          <a:sy n="55" d="100"/>
        </p:scale>
        <p:origin x="-1299" y="-92"/>
      </p:cViewPr>
      <p:guideLst>
        <p:guide orient="horz" pos="2160"/>
        <p:guide pos="2880"/>
      </p:guideLst>
    </p:cSldViewPr>
  </p:slideViewPr>
  <p:outlineViewPr>
    <p:cViewPr>
      <p:scale>
        <a:sx n="33" d="100"/>
        <a:sy n="33" d="100"/>
      </p:scale>
      <p:origin x="0" y="14052"/>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view3D>
      <c:rAngAx val="1"/>
    </c:view3D>
    <c:plotArea>
      <c:layout/>
      <c:bar3DChart>
        <c:barDir val="col"/>
        <c:grouping val="clustered"/>
        <c:ser>
          <c:idx val="0"/>
          <c:order val="0"/>
          <c:tx>
            <c:strRef>
              <c:f>Sheet1!$D$4</c:f>
              <c:strCache>
                <c:ptCount val="1"/>
                <c:pt idx="0">
                  <c:v>Occurrences over 50,000 Consumers</c:v>
                </c:pt>
              </c:strCache>
            </c:strRef>
          </c:tx>
          <c:dLbls>
            <c:showVal val="1"/>
          </c:dLbls>
          <c:cat>
            <c:strRef>
              <c:f>Sheet1!$C$5:$C$7</c:f>
              <c:strCache>
                <c:ptCount val="3"/>
                <c:pt idx="0">
                  <c:v>1991-1995</c:v>
                </c:pt>
                <c:pt idx="1">
                  <c:v>1996-2000</c:v>
                </c:pt>
                <c:pt idx="2">
                  <c:v>2000-2006</c:v>
                </c:pt>
              </c:strCache>
            </c:strRef>
          </c:cat>
          <c:val>
            <c:numRef>
              <c:f>Sheet1!$D$5:$D$7</c:f>
              <c:numCache>
                <c:formatCode>General</c:formatCode>
                <c:ptCount val="3"/>
                <c:pt idx="0">
                  <c:v>41</c:v>
                </c:pt>
                <c:pt idx="1">
                  <c:v>58</c:v>
                </c:pt>
                <c:pt idx="2">
                  <c:v>92</c:v>
                </c:pt>
              </c:numCache>
            </c:numRef>
          </c:val>
        </c:ser>
        <c:ser>
          <c:idx val="1"/>
          <c:order val="1"/>
          <c:tx>
            <c:strRef>
              <c:f>Sheet1!$E$4</c:f>
              <c:strCache>
                <c:ptCount val="1"/>
                <c:pt idx="0">
                  <c:v>Occurrences over 100 MW</c:v>
                </c:pt>
              </c:strCache>
            </c:strRef>
          </c:tx>
          <c:dLbls>
            <c:showVal val="1"/>
          </c:dLbls>
          <c:cat>
            <c:strRef>
              <c:f>Sheet1!$C$5:$C$7</c:f>
              <c:strCache>
                <c:ptCount val="3"/>
                <c:pt idx="0">
                  <c:v>1991-1995</c:v>
                </c:pt>
                <c:pt idx="1">
                  <c:v>1996-2000</c:v>
                </c:pt>
                <c:pt idx="2">
                  <c:v>2000-2006</c:v>
                </c:pt>
              </c:strCache>
            </c:strRef>
          </c:cat>
          <c:val>
            <c:numRef>
              <c:f>Sheet1!$E$5:$E$7</c:f>
              <c:numCache>
                <c:formatCode>General</c:formatCode>
                <c:ptCount val="3"/>
                <c:pt idx="0">
                  <c:v>66</c:v>
                </c:pt>
                <c:pt idx="1">
                  <c:v>76</c:v>
                </c:pt>
                <c:pt idx="2">
                  <c:v>140</c:v>
                </c:pt>
              </c:numCache>
            </c:numRef>
          </c:val>
        </c:ser>
        <c:shape val="box"/>
        <c:axId val="137757824"/>
        <c:axId val="137759360"/>
        <c:axId val="0"/>
      </c:bar3DChart>
      <c:catAx>
        <c:axId val="137757824"/>
        <c:scaling>
          <c:orientation val="minMax"/>
        </c:scaling>
        <c:axPos val="b"/>
        <c:tickLblPos val="nextTo"/>
        <c:txPr>
          <a:bodyPr/>
          <a:lstStyle/>
          <a:p>
            <a:pPr>
              <a:defRPr sz="1400"/>
            </a:pPr>
            <a:endParaRPr lang="en-US"/>
          </a:p>
        </c:txPr>
        <c:crossAx val="137759360"/>
        <c:crosses val="autoZero"/>
        <c:auto val="1"/>
        <c:lblAlgn val="ctr"/>
        <c:lblOffset val="100"/>
      </c:catAx>
      <c:valAx>
        <c:axId val="137759360"/>
        <c:scaling>
          <c:orientation val="minMax"/>
        </c:scaling>
        <c:axPos val="l"/>
        <c:majorGridlines/>
        <c:numFmt formatCode="General" sourceLinked="1"/>
        <c:tickLblPos val="nextTo"/>
        <c:crossAx val="137757824"/>
        <c:crosses val="autoZero"/>
        <c:crossBetween val="between"/>
      </c:valAx>
    </c:plotArea>
    <c:legend>
      <c:legendPos val="r"/>
      <c:layout/>
      <c:txPr>
        <a:bodyPr/>
        <a:lstStyle/>
        <a:p>
          <a:pPr>
            <a:defRPr sz="1200"/>
          </a:pPr>
          <a:endParaRPr lang="en-US"/>
        </a:p>
      </c:txPr>
    </c:legend>
    <c:plotVisOnly val="1"/>
  </c:chart>
  <c:externalData r:id="rId1"/>
</c:chartSpace>
</file>

<file path=ppt/drawings/_rels/vmlDrawing1.v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895F6B83-FD5F-4B16-8B80-80980DA51798}" type="datetimeFigureOut">
              <a:rPr lang="en-US" smtClean="0"/>
              <a:pPr/>
              <a:t>2/25/2009</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BE2DC351-45D5-4881-BADC-3673DF2A2F51}"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8DB2F633-E3D0-4AF5-AFD4-CD4469BC6D74}" type="datetimeFigureOut">
              <a:rPr lang="en-US" smtClean="0"/>
              <a:pPr/>
              <a:t>2/25/2009</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4E8F769-A65F-4F7D-9EF6-7A4CF34995C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Just</a:t>
            </a:r>
            <a:r>
              <a:rPr lang="en-US" baseline="0" smtClean="0"/>
              <a:t> give me a second here…</a:t>
            </a:r>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Downtime,</a:t>
            </a:r>
            <a:r>
              <a:rPr lang="en-US" baseline="0" smtClean="0"/>
              <a:t> or system unavailability, is one of the most frustrating experiences a business can face. Downtime costs stem from a number of components which combine to add huge numbers to bottom line costs.</a:t>
            </a:r>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Unless</a:t>
            </a:r>
            <a:r>
              <a:rPr lang="en-US" baseline="0" dirty="0" smtClean="0"/>
              <a:t> you work for Chrysler or GM, most downtime is unplanned. Weather disasters, building catastrophes, power failures, equipment failures and operator error create the most costly forms of downtime.</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Taking a look at various industry averages, it is easy to see where</a:t>
            </a:r>
            <a:r>
              <a:rPr lang="en-US" baseline="0" dirty="0" smtClean="0"/>
              <a:t> downtime inflicts its damage. The average downtime cost in the US is $280 per second across all industries.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only 1 in 25</a:t>
            </a:r>
            <a:r>
              <a:rPr lang="en-US" baseline="0" dirty="0" smtClean="0"/>
              <a:t> companies surviving  over 10 years, you can see how $80 billion in lost revenues can hurt companies. 4 out of 5 businesses experienced a power outage in 2007, and 42% of those had to close for at least a day. Remarkably, business owners recognize power outages as a huge threat, but only 40% of them are currently doing anything about it.</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According to census numbers, the average hourly wage was $17.25</a:t>
            </a:r>
            <a:r>
              <a:rPr lang="en-US" baseline="0" dirty="0" smtClean="0"/>
              <a:t> in 2007. The average business had 19.5 employees. That comes out to be $336 of lost wages an hour. Average hourly revenue per employee was around $206, which multiplied by number of employees gets you an average of $4008 in lost revenue per hour of downtime. If you add these two figures and multiply by the average annual hours of downtime you arrive at $377,000 per year in profit loss just from labor and productivity loss.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past 30 plus years, technology has come a long way. Processors have dropped dramatically</a:t>
            </a:r>
            <a:r>
              <a:rPr lang="en-US" baseline="0" dirty="0" smtClean="0"/>
              <a:t> in size increased in speed. As the processors get smaller, the voltages they require follow suit.</a:t>
            </a:r>
            <a:endParaRPr lang="en-US" dirty="0" smtClean="0"/>
          </a:p>
          <a:p>
            <a:endParaRPr lang="en-US" dirty="0" smtClean="0"/>
          </a:p>
          <a:p>
            <a:r>
              <a:rPr lang="en-US" dirty="0" smtClean="0"/>
              <a:t>Has</a:t>
            </a:r>
            <a:r>
              <a:rPr lang="en-US" baseline="0" dirty="0" smtClean="0"/>
              <a:t> Your Power Changed In 30 Years? Have your plugs begun putting out less and less power?</a:t>
            </a:r>
          </a:p>
          <a:p>
            <a:endParaRPr lang="en-US" baseline="0" dirty="0" smtClean="0"/>
          </a:p>
        </p:txBody>
      </p:sp>
      <p:sp>
        <p:nvSpPr>
          <p:cNvPr id="4" name="Slide Number Placeholder 3"/>
          <p:cNvSpPr>
            <a:spLocks noGrp="1"/>
          </p:cNvSpPr>
          <p:nvPr>
            <p:ph type="sldNum" sz="quarter" idx="10"/>
          </p:nvPr>
        </p:nvSpPr>
        <p:spPr/>
        <p:txBody>
          <a:bodyPr/>
          <a:lstStyle/>
          <a:p>
            <a:fld id="{94E8F769-A65F-4F7D-9EF6-7A4CF34995C5}"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sz="1300" dirty="0" smtClean="0">
                <a:latin typeface="Times" charset="0"/>
              </a:rPr>
              <a:t>In the 70’s, the voltage used on chips was relatively high and the clock speed was slow.  Voltage transients did not cause a significant problem because they did not often reach the level to corrupt the data.</a:t>
            </a:r>
          </a:p>
          <a:p>
            <a:pPr defTabSz="966612">
              <a:defRPr/>
            </a:pPr>
            <a:endParaRPr lang="en-US" baseline="0" dirty="0" smtClean="0"/>
          </a:p>
          <a:p>
            <a:pPr defTabSz="966612">
              <a:defRPr/>
            </a:pPr>
            <a:r>
              <a:rPr lang="en-US" baseline="0" dirty="0" smtClean="0"/>
              <a:t>As the voltage becomes more sensitive to fluctuations, data corruption increases. If your program was supposed to read 1001 and instead read 1110, an error occurs and the data is lost.</a:t>
            </a:r>
            <a:endParaRPr lang="en-US" dirty="0" smtClean="0"/>
          </a:p>
          <a:p>
            <a:pPr defTabSz="966612">
              <a:defRPr/>
            </a:pPr>
            <a:endParaRPr lang="en-US" dirty="0" smtClean="0"/>
          </a:p>
          <a:p>
            <a:pPr defTabSz="966612">
              <a:defRPr/>
            </a:pPr>
            <a:r>
              <a:rPr lang="en-US" dirty="0" smtClean="0"/>
              <a:t>Computer Technology Review stated that 80% of computer</a:t>
            </a:r>
            <a:r>
              <a:rPr lang="en-US" baseline="0" dirty="0" smtClean="0"/>
              <a:t> </a:t>
            </a:r>
            <a:r>
              <a:rPr lang="en-US" dirty="0" smtClean="0"/>
              <a:t>problems were power related and could be eliminated with the proper application of power quality equipment. </a:t>
            </a:r>
          </a:p>
          <a:p>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are all aware that microprocessors</a:t>
            </a:r>
            <a:r>
              <a:rPr lang="en-US" baseline="0" dirty="0" smtClean="0"/>
              <a:t> basically run our lives at this point. They’re everywhere from your computer to your toothbrush. As the circuits become smaller and smaller, and thus more susceptible to damage, they become more expensive to fix. Repair is typically not fiscally or feasibly possible and complete replacement is necessary. You’ve probably experienced this if you’ve ever had to replace a motherboard or video card in your PC. With 72.3 million employees working at computers everyday in the U.S. alone, the number of computer replacements increases each year, which is why HP and Dell have contracts out on our heads for telling you this stuff information.</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Computers aren’t the only</a:t>
            </a:r>
            <a:r>
              <a:rPr lang="en-US" baseline="0" dirty="0" smtClean="0"/>
              <a:t> pieces of sensitive equipment that are afflicted by power fluctuations. Others include large motors, phone systems, computer networks, television monitors and the most common, light bulbs.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Sensitive equipment</a:t>
            </a:r>
            <a:r>
              <a:rPr lang="en-US" baseline="0" dirty="0" smtClean="0"/>
              <a:t> increases the risks that your business will suffer from software malfunction, productivity loss, and increased costs from equipment repair and replacement. Don’t handcuff the profits your business creates by having to spend them on avoidable expenses. By protecting your sensitive equipment, you can increase your profitability by decreasing your bottom-line.</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Your facility</a:t>
            </a:r>
            <a:r>
              <a:rPr lang="en-US" baseline="0" dirty="0" smtClean="0"/>
              <a:t> and location is unique, f</a:t>
            </a:r>
            <a:r>
              <a:rPr lang="en-US" dirty="0" smtClean="0"/>
              <a:t>rom the  physical environment you’re located in, to how far down the line you are from the power substation, to the individual pieces of equipment you have</a:t>
            </a:r>
            <a:r>
              <a:rPr lang="en-US" baseline="0" dirty="0" smtClean="0"/>
              <a:t> </a:t>
            </a:r>
            <a:r>
              <a:rPr lang="en-US" dirty="0" smtClean="0"/>
              <a:t>on the system.</a:t>
            </a:r>
            <a:r>
              <a:rPr lang="en-US" baseline="0" dirty="0" smtClean="0"/>
              <a:t> You’re all snowflakes, your power quality situation is unique.</a:t>
            </a:r>
          </a:p>
          <a:p>
            <a:endParaRPr lang="en-US" baseline="0" dirty="0" smtClean="0"/>
          </a:p>
          <a:p>
            <a:r>
              <a:rPr lang="en-US" baseline="0" dirty="0" smtClean="0"/>
              <a:t>It’s like a puzzle, and each piece has a certain place and must be put in for the whole picture to work together to achieve the clean, quality power your equipment needs.</a:t>
            </a:r>
          </a:p>
        </p:txBody>
      </p:sp>
      <p:sp>
        <p:nvSpPr>
          <p:cNvPr id="4" name="Slide Number Placeholder 3"/>
          <p:cNvSpPr>
            <a:spLocks noGrp="1"/>
          </p:cNvSpPr>
          <p:nvPr>
            <p:ph type="sldNum" sz="quarter" idx="10"/>
          </p:nvPr>
        </p:nvSpPr>
        <p:spPr/>
        <p:txBody>
          <a:bodyPr/>
          <a:lstStyle/>
          <a:p>
            <a:fld id="{94E8F769-A65F-4F7D-9EF6-7A4CF34995C5}"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power experts</a:t>
            </a:r>
            <a:r>
              <a:rPr lang="en-US" baseline="0" dirty="0" smtClean="0"/>
              <a:t> aren’t experts at all, they just know about the product that they’re going to try to shove down your throat. They have special pitches that make their black box seem like the best one on the market. They’ll never visit your site, they’ll sell you something that doesn’t solve your problems and you’ll never hear from them again.</a:t>
            </a:r>
            <a:endParaRPr lang="en-US" dirty="0" smtClean="0"/>
          </a:p>
          <a:p>
            <a:r>
              <a:rPr lang="en-US" dirty="0" smtClean="0"/>
              <a:t>UPS trained guys will tell</a:t>
            </a:r>
            <a:r>
              <a:rPr lang="en-US" baseline="0" dirty="0" smtClean="0"/>
              <a:t> you UPSs will fix everything, even though they can’t stop transient voltage surges</a:t>
            </a:r>
          </a:p>
          <a:p>
            <a:r>
              <a:rPr lang="en-US" baseline="0" dirty="0" smtClean="0"/>
              <a:t>Surge trained guys will tell you that surge suppression will solve everything, when obviously it can’t help you avert a power outage</a:t>
            </a:r>
          </a:p>
          <a:p>
            <a:r>
              <a:rPr lang="en-US" baseline="0" dirty="0" smtClean="0"/>
              <a:t>We’d tell you that power conditioning and monitoring trained guys would tell you that their products solve everything, but those guys are so technical it’s scary, so we avoid them all together. </a:t>
            </a:r>
          </a:p>
          <a:p>
            <a:r>
              <a:rPr lang="en-US" baseline="0" dirty="0" smtClean="0"/>
              <a:t>The problem with power quality products is that too often, there aren’t enough people who aren’t product specific.</a:t>
            </a:r>
          </a:p>
          <a:p>
            <a:endParaRPr lang="en-US" baseline="0" dirty="0" smtClean="0"/>
          </a:p>
          <a:p>
            <a:r>
              <a:rPr lang="en-US" baseline="0" dirty="0" smtClean="0"/>
              <a:t>If any one product could truly solve all the problems, would there be a market for other power quality products?</a:t>
            </a:r>
          </a:p>
          <a:p>
            <a:r>
              <a:rPr lang="en-US" baseline="0" dirty="0" smtClean="0"/>
              <a:t>Truthfully, you don’t always need all the redundancy that some power people talk about, sometimes you just need a tailored solution. A $700 surge suppressor is much more efficient than 2 $30,000 UPS systems that still won’t do the job.</a:t>
            </a:r>
          </a:p>
        </p:txBody>
      </p:sp>
      <p:sp>
        <p:nvSpPr>
          <p:cNvPr id="4" name="Slide Number Placeholder 3"/>
          <p:cNvSpPr>
            <a:spLocks noGrp="1"/>
          </p:cNvSpPr>
          <p:nvPr>
            <p:ph type="sldNum" sz="quarter" idx="10"/>
          </p:nvPr>
        </p:nvSpPr>
        <p:spPr/>
        <p:txBody>
          <a:bodyPr/>
          <a:lstStyle/>
          <a:p>
            <a:fld id="{94E8F769-A65F-4F7D-9EF6-7A4CF34995C5}"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Things don’t always play nicely together, which is why we have to have multiple systems to</a:t>
            </a:r>
            <a:r>
              <a:rPr lang="en-US" baseline="0" dirty="0" smtClean="0"/>
              <a:t> protect sensitive loads and expensive equipment. </a:t>
            </a:r>
          </a:p>
          <a:p>
            <a:r>
              <a:rPr lang="en-US" baseline="0" dirty="0" smtClean="0"/>
              <a:t>For example: </a:t>
            </a:r>
            <a:r>
              <a:rPr lang="en-US" dirty="0" smtClean="0">
                <a:solidFill>
                  <a:srgbClr val="17375D"/>
                </a:solidFill>
              </a:rPr>
              <a:t>SPDs can’t supply power in a blackout, UPSs can’t protect against high voltage surges,</a:t>
            </a:r>
            <a:r>
              <a:rPr lang="en-US" baseline="0" dirty="0" smtClean="0">
                <a:solidFill>
                  <a:srgbClr val="17375D"/>
                </a:solidFill>
              </a:rPr>
              <a:t> older, poorly made </a:t>
            </a:r>
            <a:r>
              <a:rPr lang="en-US" dirty="0" smtClean="0">
                <a:solidFill>
                  <a:srgbClr val="17375D"/>
                </a:solidFill>
              </a:rPr>
              <a:t>UPSs are inefficient which requires power factor correction to reduce power costs.</a:t>
            </a:r>
          </a:p>
          <a:p>
            <a:endParaRPr lang="en-US" baseline="0" dirty="0" smtClean="0"/>
          </a:p>
          <a:p>
            <a:r>
              <a:rPr lang="en-US" baseline="0" dirty="0" smtClean="0"/>
              <a:t>When all of the pieces of the power puzzle come together, productivity and profitability can be maximized and increased because bottom line maintenance, repair, replacement and downtime costs are reduced and electricity is used more efficiently which also brings down your power bill.</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Power Quality</a:t>
            </a:r>
            <a:r>
              <a:rPr lang="en-US" baseline="0" dirty="0" smtClean="0"/>
              <a:t> and Efficiency is still a relatively new industry, and as with any industry, there are some dangers that you need to be on the lookout for.</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Bandwagoners</a:t>
            </a:r>
            <a:r>
              <a:rPr lang="en-US" dirty="0" smtClean="0"/>
              <a:t> jump</a:t>
            </a:r>
            <a:r>
              <a:rPr lang="en-US" baseline="0" dirty="0" smtClean="0"/>
              <a:t> in and try to get a piece of an emerging market. Some of them are successful and would suit your needs quite well. Everyone in this industry started as a mom-and-pop shop. Many of these people don’t always take the time to learn the science and technology behind the products they are trying to sell you. They will basically read to you from a spec sheet and sales material they were given a month earlier. Be cautious about who you choose to do business with, always ask questions to try to gather more information about their industry knowledge. Inexperience can cost you money.</a:t>
            </a:r>
          </a:p>
          <a:p>
            <a:endParaRPr lang="en-US" baseline="0" dirty="0" smtClean="0"/>
          </a:p>
          <a:p>
            <a:r>
              <a:rPr lang="en-US" baseline="0" dirty="0" smtClean="0"/>
              <a:t>As the cartoon shows, some people are just out to make a quick buck by selling you product that doesn’t necessarily suit your needs. They will hype up their products and how they can help you, but after the sale is made, you’ll never see them again.</a:t>
            </a:r>
          </a:p>
          <a:p>
            <a:endParaRPr lang="en-US" baseline="0" dirty="0" smtClean="0"/>
          </a:p>
          <a:p>
            <a:r>
              <a:rPr lang="en-US" baseline="0" dirty="0" smtClean="0"/>
              <a:t>As we are all aware, the current economy has put many intelligent people out of jobs. When people have difficulty finding jobs, they often turn to starting their own business in an under-utilized industry. In their noble efforts to provide for their families, they aren’t fully prepared with all the knowledge and data that comes with experience in the field. </a:t>
            </a:r>
          </a:p>
          <a:p>
            <a:endParaRPr lang="en-US" baseline="0" dirty="0" smtClean="0"/>
          </a:p>
          <a:p>
            <a:r>
              <a:rPr lang="en-US" baseline="0" dirty="0" smtClean="0"/>
              <a:t>The overall danger is engaging in business with people or companies that don’t have the knowledge, experience or products to completely serve your power quality and efficiency needs.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Improperly designed solutions end</a:t>
            </a:r>
            <a:r>
              <a:rPr lang="en-US" baseline="0" dirty="0" smtClean="0"/>
              <a:t> up costing you more money in the long run. While they may solve immediate problems, it creates a band-aid effect and will require more intensive work down the line. FIND AN EXAMPLE</a:t>
            </a:r>
          </a:p>
          <a:p>
            <a:endParaRPr lang="en-US" baseline="0" dirty="0" smtClean="0"/>
          </a:p>
          <a:p>
            <a:r>
              <a:rPr lang="en-US" baseline="0" dirty="0" smtClean="0"/>
              <a:t>Myopic,  “product-based” sales goes hand in hand with the black box cure alls. The newer companies aren’t necessarily trying to purposely deceive you, they just don’t know better. They were given a data sheet and pretty pictures and sent out as “power experts.”They truly believe that they can solve all your problems, but as you already know, a single product isn’t always the best way to attack the problem from every angle.</a:t>
            </a:r>
          </a:p>
          <a:p>
            <a:endParaRPr lang="en-US" baseline="0" dirty="0" smtClean="0"/>
          </a:p>
          <a:p>
            <a:r>
              <a:rPr lang="en-US" baseline="0" dirty="0" smtClean="0"/>
              <a:t>Poor implementation of new technology stems from improperly designed solutions. Even if you have the right products to fix your problems, if they aren’t implemented in the correct place and correct manner, they will prove ineffective, leaving you unhappy and your supplier scratching his head.</a:t>
            </a:r>
          </a:p>
          <a:p>
            <a:endParaRPr lang="en-US" baseline="0" dirty="0" smtClean="0"/>
          </a:p>
          <a:p>
            <a:r>
              <a:rPr lang="en-US" baseline="0" dirty="0" smtClean="0"/>
              <a:t>Power quality equipment has strict installation guidelines. IEEE and ANSI UL don’t recommend the installation guidelines for their health. In fact, they’d probably rather you have things installed incorrectly, it keeps them employed. For every 6 inches of wire lead length required for installation, protection becomes less and less effective. This is why these groups suggest these installation standards, because they want you to protect your investments in the best way you can.</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Experienced</a:t>
            </a:r>
            <a:r>
              <a:rPr lang="en-US" baseline="0" dirty="0" smtClean="0"/>
              <a:t> members of the power quality industry can save you money by integrating numerous power quality systems to best provide the protection you need. They have had extensive training and are able to perform in-depth power audits of your facilities. This allows them to provide tailored solutions which have all your systems working in synch, reducing the need for further service visits. You’ve worked hard to build profits for your organization, keep them.</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considering your investment in power quality</a:t>
            </a:r>
            <a:r>
              <a:rPr lang="en-US" baseline="0" dirty="0" smtClean="0"/>
              <a:t> solutions to protect your business, there are a number of things to consider. First, you should consider the equipment you want to protect, and how vital that equipment is to your productivity and profitability. For example, if your servers host the website where you generate a sizable portion of your sale, you would want to focus on 99.99% up time. If you are trying to protect sensitive imaging equipment like MRIs, you want to minimize damage from power fluctuations.</a:t>
            </a:r>
          </a:p>
          <a:p>
            <a:endParaRPr lang="en-US" baseline="0" dirty="0" smtClean="0"/>
          </a:p>
          <a:p>
            <a:r>
              <a:rPr lang="en-US" baseline="0" dirty="0" smtClean="0"/>
              <a:t>When debating between PQ equipment manufacturers, compare power ratings as well as the methods of testing they used to create their spec sheets. With UPSs, you want to maximize up-time as well as the amount of battery back-up you require. Look for systems that can be upgraded to suit your growth needs, and offer full on-line capabilities. </a:t>
            </a:r>
          </a:p>
          <a:p>
            <a:endParaRPr lang="en-US" baseline="0" dirty="0" smtClean="0"/>
          </a:p>
          <a:p>
            <a:r>
              <a:rPr lang="en-US" baseline="0" dirty="0" smtClean="0"/>
              <a:t>When considering surge equipment, always look for the best results in “Let-Through-Voltage” tests and the longest warranty you can find. As SPDs are by nature self-destructive, because they sacrifice themselves to save your equipment, the longer they are covered by warranty is an indicator of quality.</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543719" indent="-543719"/>
            <a:r>
              <a:rPr lang="en-US" dirty="0" smtClean="0"/>
              <a:t>As</a:t>
            </a:r>
            <a:r>
              <a:rPr lang="en-US" baseline="0" dirty="0" smtClean="0"/>
              <a:t> a quick summary, these 6 technological trends are threatening your business’ profitability on a daily basis.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that we’ve scared you with all the bad news, we figured we’d tell you a few ways to combat the problems. From increasing energy efficiency to investing in your power intelligently, we’ll lay out a path you can take to maximize the profitability of your business.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a:t>
            </a:r>
            <a:r>
              <a:rPr lang="en-US" baseline="0" dirty="0" smtClean="0"/>
              <a:t> and most obvious thing you can do to increase your profits is to decrease the amount of downtime your business suffers from.</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Continuous power is key</a:t>
            </a:r>
            <a:r>
              <a:rPr lang="en-US" baseline="0" dirty="0" smtClean="0"/>
              <a:t> to your day to day business operations. The question isn’t if you’ll experience an outage in the near future, it’s when. When fighting power outages, there are a few things you should keep in mind when if comes to back up equipment. If you need guaranteed power for critical systems, it might be a good idea to invest in emergency power generators to keep critical equipment online 24/7 with at least 99% uptime, especially for data-centers and e-commerce servers. The most popular equipment for fighting downtime is the UPS, which can completely thwart the short-term power outages. When purchasing your UPS systems, think about how long you want your back-up power to last. Be it from just enough time to power down safely to 3 hours of equipment run-time, knowing what you need will help you design the best system for you. </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2007 Berkeley</a:t>
            </a:r>
            <a:r>
              <a:rPr lang="en-US" baseline="0" dirty="0" smtClean="0"/>
              <a:t> Labs study found that momentary interruptions resulted in $52 billion in damages and lost revenue just in the US alone. </a:t>
            </a:r>
            <a:r>
              <a:rPr lang="en-US" dirty="0" smtClean="0"/>
              <a:t>Momentary interruptions are</a:t>
            </a:r>
            <a:r>
              <a:rPr lang="en-US" baseline="0" dirty="0" smtClean="0"/>
              <a:t> </a:t>
            </a:r>
            <a:r>
              <a:rPr lang="en-US" dirty="0" smtClean="0"/>
              <a:t>defined</a:t>
            </a:r>
            <a:r>
              <a:rPr lang="en-US" baseline="0" dirty="0" smtClean="0"/>
              <a:t> as less than 5 minutes in length. Much of the cost is due to how long equipment was down due to the power loss, not the length of loss itself.</a:t>
            </a:r>
          </a:p>
          <a:p>
            <a:endParaRPr lang="en-US" baseline="0" dirty="0" smtClean="0"/>
          </a:p>
          <a:p>
            <a:r>
              <a:rPr lang="en-US" sz="1300" dirty="0" smtClean="0"/>
              <a:t>With a UPS with 20 minutes, or even 10 of runtime, you can eliminate $52 billion in lost revenue due to downtime, just in the U.S.  $52 billion may seem like nothing to Fannie Mae and Freddie Mac, but for those of us who aren’t receiving government bailout, $52 billion dollars goes a long way.</a:t>
            </a:r>
          </a:p>
          <a:p>
            <a:endParaRPr lang="en-US" b="1"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Keeping your employees working</a:t>
            </a:r>
            <a:r>
              <a:rPr lang="en-US" baseline="0" dirty="0" smtClean="0"/>
              <a:t> by employing backup generators or UPS solutions can keep money in  your pocket. Nothing irritates managers more than having to pay idle employees. Keeping the power on will reduced data-entry and computer related over-time costs as well as lower maintenance related labor costs from damaged equipment needing repair.</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Outside</a:t>
            </a:r>
            <a:r>
              <a:rPr lang="en-US" baseline="0" dirty="0" smtClean="0"/>
              <a:t> of your employees, your equipment is the greatest asset your business possesses, and if it’s not running, it can’t turn a profit. In order to best protect against power related downtime, you should integrate multiple systems of protection, such as UPS systems, surge suppression and emergency generators for your most critical equipment. By integrating  all of the protection methods, you can address all 9 power problems we mentioned earlier. Constant monitoring of your equipment is no longer the chore it used to be thanks to connectivity and technology. By monitoring your equipment, you can immediately address any issues threatening that equipment.</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a:t>
            </a:r>
            <a:r>
              <a:rPr lang="en-US" baseline="0" dirty="0" smtClean="0"/>
              <a:t> of the first lessons you learn in a business management or accounting class is that by minimizing overhead, profits are maximized. Reducing downtime is one of the best things you can do to lower overhead, especially when it’s power related. This example from a Florida theme park shows a 99.9% reduction in downtime due to electrical problems. Additionally, a 37.7 % reduction in electrical maintenance costs added an extra $34 dollars an hour in revenue for the park. Keeping your equipment protected reduces equipment repair and replacement costs, maintenance calls and bottlenecks in the production process.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This section</a:t>
            </a:r>
            <a:r>
              <a:rPr lang="en-US" baseline="0" smtClean="0"/>
              <a:t> needs to be no more than 4 minutes, but preferably less than 3. Fly through this. Sell the sizzle of the bad.</a:t>
            </a:r>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a:t>
            </a:r>
            <a:r>
              <a:rPr lang="en-US" baseline="0" dirty="0" smtClean="0"/>
              <a:t> the balance sheet, reducing downtime results in lower labor costs, reduced maintenance costs, fewer instances of equipment replacement and an overall increase in employee and business productivity. </a:t>
            </a:r>
          </a:p>
          <a:p>
            <a:endParaRPr lang="en-US" baseline="0" dirty="0" smtClean="0"/>
          </a:p>
          <a:p>
            <a:r>
              <a:rPr lang="en-US" baseline="0" dirty="0" smtClean="0"/>
              <a:t>Even a 10% reduction of the average downtime cost would amount to a savings of $100,800, which illustrates just how big of a problem downtime has come to be.</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dirty="0" smtClean="0"/>
              <a:t>This is a quick chart that</a:t>
            </a:r>
            <a:r>
              <a:rPr lang="en-US" baseline="0" dirty="0" smtClean="0"/>
              <a:t> illustrates the amount of money a business could save by eliminating power related downtime in their office computer environment. An $1,160  savings quickly adds up when the size of an office is taken into account. Even with just 20 computers in an office, a company could save over $23,000 a year.</a:t>
            </a:r>
            <a:endParaRPr lang="en-US" dirty="0" smtClean="0"/>
          </a:p>
          <a:p>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electronic</a:t>
            </a:r>
            <a:r>
              <a:rPr lang="en-US" baseline="0" dirty="0" smtClean="0"/>
              <a:t> equipment becoming more sensitive every day, it is important to increase the sensitivity of your protection.</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a:t>
            </a:r>
            <a:r>
              <a:rPr lang="en-US" baseline="0" dirty="0" smtClean="0"/>
              <a:t> your equipment becomes more sophisticated, the microvolt current becomes more susceptible to surges. The more sophisticated your equipment becomes, the more expensive the price tag, and when you consider that most electronic circuit boards and processors can only be replaced and not repaired, protection is key. Your computers and electronic equipment are vital to your daily operations, and more importantly, your balance sheet.</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Your surge suppression</a:t>
            </a:r>
            <a:r>
              <a:rPr lang="en-US" baseline="0" dirty="0" smtClean="0"/>
              <a:t> equipment should be evolving to provide more adequate protection. When looking for the right SPDs for your money there are a number of things to look for to be certain that your investment is sound. Let-through voltage is one of the most important statistics in SPD testing. This is the amount of energy that an SPD lets through, and the lower the figure, the better for your equipment. Frequency attenuation and 10-mode protection will be addressed in a moment, but another thing to look for is data-line and network connection protection. Surges don’t always travel through the power grid. Lightning strikes can easily travel via phone and network lines.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wouldn’t put $50,000</a:t>
            </a:r>
            <a:r>
              <a:rPr lang="en-US" baseline="0" dirty="0" smtClean="0"/>
              <a:t> into a money-market or stock account and just let it sit and not do your best to protect that investment, would you? </a:t>
            </a:r>
          </a:p>
          <a:p>
            <a:endParaRPr lang="en-US" baseline="0" dirty="0" smtClean="0"/>
          </a:p>
          <a:p>
            <a:r>
              <a:rPr lang="en-US" baseline="0" dirty="0" smtClean="0"/>
              <a:t>Protect your precious business investments by ensuring that they are isolated from the dangers of surges and power anomalies that decrease the life of your computers, motors, and sophisticated electrical equipment. </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Tailored solution audits are essential to providing a total</a:t>
            </a:r>
            <a:r>
              <a:rPr lang="en-US" baseline="0" dirty="0" smtClean="0"/>
              <a:t> power quality service.</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you’re looking for a tailored</a:t>
            </a:r>
            <a:r>
              <a:rPr lang="en-US" baseline="0" dirty="0" smtClean="0"/>
              <a:t> solution, the more questions the consultant asks you or your facility manager, the better. Consultants who can communicate to you in non-technical language are more likely to understand how they can more adequately solve your problems. Be sure to find a systems integration consultant, and be specifically wary of direct manufacturer consultants, as they are often focused on one product and may not provide the solution most adequate for your situation.</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an illustration</a:t>
            </a:r>
            <a:r>
              <a:rPr lang="en-US" baseline="0" dirty="0" smtClean="0"/>
              <a:t> of a consultant you don’t want to deal with. Sadly, there are many of them out there. If someone mentions that their product can fix all of your problems, be extremely wary of their motives. $50,000 dollars of equipment you don’t need would leave a very sour taste in you mouth when your system goes down again. Real systems integrators can’t solve your problems over the phone. </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an example of an</a:t>
            </a:r>
            <a:r>
              <a:rPr lang="en-US" baseline="0" dirty="0" smtClean="0"/>
              <a:t> experience you’d be happy to have with a systems integrator. They will ask questions to find out exactly what problems you’re having. They would look at your equipment and take readings of your power situation and then provide you with a solution that is tailored to your needs. The best integrators will follow up with you to ensure that you have the solution you need. </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power quality</a:t>
            </a:r>
            <a:r>
              <a:rPr lang="en-US" baseline="0" dirty="0" smtClean="0"/>
              <a:t> industry needs to address $188 billion in losses every year. These staggering losses stem from lost production and sales. The PQ industry has experienced 11% industry growth each year for and experts predict that power quality and efficiency will be a $20B industry by 2015. The 3 biggest sectors are Uninterruptable Power Supplies, which have a strangle hold with 70 % of market share. </a:t>
            </a:r>
            <a:r>
              <a:rPr lang="en-US" baseline="0" smtClean="0"/>
              <a:t>Surge suppression is the next largest sector and comprises 20% of sales with power conditioning bringing up the rear with 8% of sales.</a:t>
            </a:r>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Any power quality audit you have done should involve questions designed</a:t>
            </a:r>
            <a:r>
              <a:rPr lang="en-US" baseline="0" dirty="0" smtClean="0"/>
              <a:t> to discover and isolate the problems. Your site should be analyzed and your meters read with sophisticated power quality meters which can provide hard copy numbers for your evaluation. Early on in the audit, gauge the consultant on their knowledge of the entire spectrum of power quality solutions. By this point, you know enough to be able to ask the right questions about their specialties.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Avoid</a:t>
            </a:r>
            <a:r>
              <a:rPr lang="en-US" baseline="0" dirty="0" smtClean="0"/>
              <a:t> the traps of not having a specialized solution. The tailored audit will provide you with a total solution which will save you time from audit to installation. More importantly, the right solution will save you money by providing the right combination of equipment the first time. Additionally, you won’t have to find multiple consultants who only sell certain products to survey the same facility over and over again. A tailored solution audit will ensure the proper power quality solution across the entire gamut of power quality products. It will be tailored to your needs and solve any problems you may not have even known you had.</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Investing</a:t>
            </a:r>
            <a:r>
              <a:rPr lang="en-US" baseline="0" dirty="0" smtClean="0"/>
              <a:t> intelligently in your power quality provides many benefits in both the short and long term.</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with any investment,</a:t>
            </a:r>
            <a:r>
              <a:rPr lang="en-US" baseline="0" dirty="0" smtClean="0"/>
              <a:t> the ultimate goal is a good return. Investing intelligently in the right power quality products and solutions will maximize the return on investment, minimize the ever-important break even point. More importantly, it will provide immediate results in improved downtime and equipment loss as well as long-term savings in energy costs and useful equipment life.</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Investing</a:t>
            </a:r>
            <a:r>
              <a:rPr lang="en-US" baseline="0" dirty="0" smtClean="0"/>
              <a:t> in your power quality starts with the products you choose to purchase. When shopping for the right PQ equipment be sure to consider the test results and product specs of UPSs, Surge suppressors and lightning protection systems to ensure you’re getting the best protection for your money. In terms of SPDs, the modes of protection are one of the most important factors to protection and useful product life. Keep in mind the miscellaneous costs that the equipment you buy incurs, from installation and start-up to maintenance and service. One of the most important things to consider is the product warranty. </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something goes wrong,</a:t>
            </a:r>
            <a:r>
              <a:rPr lang="en-US" baseline="0" dirty="0" smtClean="0"/>
              <a:t> the first thing you’re wondering is, am I covered? How long was that warranty anyway? Look for the longest warranty you can find. The longer the warranty, the more faith the manufacturer has in their products. Other warranty factors to consider are coverage limitations. Is lightning covered by the warranty? Probably not, unless you invested intelligently. Is the warranty limited to a refund, or will the replacement be completely paid for, including shipping and installation. Make sure your equipment is installed correctly. Improper installation, is typically not covered. If you’re not sure if it’s installed correctly, ask your power consultant to come out and check. They want you to be protected, their reputation and job is on the line.</a:t>
            </a:r>
          </a:p>
          <a:p>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 quick case study of</a:t>
            </a:r>
            <a:r>
              <a:rPr lang="en-US" baseline="0" dirty="0" smtClean="0"/>
              <a:t> intelligent investing by an oil production company in Venezuela. They were experiencing massive differed barrel production due to equipment failure and downtime. Differed production in the oil industry is an expensive problem.</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graph illustrates the number of barrels</a:t>
            </a:r>
            <a:r>
              <a:rPr lang="en-US" baseline="0" dirty="0" smtClean="0"/>
              <a:t> that were being lost each year. The red was pre installation in 2005, and as the total number of wells with power quality product installation went up, differed production went down. The green line is in 2008.</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By installing power quality products on production wells, PDVSA</a:t>
            </a:r>
            <a:r>
              <a:rPr lang="en-US" baseline="0" dirty="0" smtClean="0"/>
              <a:t> was able to eliminate almost 680,000 barrels of lost production. 65% of the added revenue over the period was directly attributed to power quality products and amount $32 and a half million dollars in additional revenue over the 3 year period. How’s that for a little walking around money?</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Choosing reliable</a:t>
            </a:r>
            <a:r>
              <a:rPr lang="en-US" baseline="0" dirty="0" smtClean="0"/>
              <a:t> power quality partners will streamline the process and provide you with continued service for the long term.</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 all</a:t>
            </a:r>
            <a:r>
              <a:rPr lang="en-US" baseline="0" dirty="0" smtClean="0"/>
              <a:t> power quality firms and consultant agencies are equal. When selecting your power quality partner, consider their industry experience. The longer they’ve been around the industry, the more problems they’ve encountered and solved. Companies who have helped solve problems across a wide market of other industries have more hands-on experience in a number of business environments and can apply their knowledge across many industries. Good partners will have a depth of product knowledge across the entire gamut of power quality products, from surge suppression to power factor correction, and they will be able to apply this broad product portfolio to your situation. Partners who can provide their own service capabilities have a leg up in response time should you ever have problems with your equipment.</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a:t>
            </a:r>
            <a:r>
              <a:rPr lang="en-US" baseline="0" dirty="0" smtClean="0"/>
              <a:t> you’ve invested in your power quality situation, and something starts beeping and you’re not sure what to do. By partnering with a company with a dedicated service department, all you have to do is make a simple phone call. Dedicated service is essential to providing 24/7 customer service to keep your critical systems online 99% of the time. These service departments will have factory trained technicians with many years of maintenance experience who can get your equipment up and running fast.</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Its your</a:t>
            </a:r>
            <a:r>
              <a:rPr lang="en-US" baseline="0" dirty="0" smtClean="0"/>
              <a:t> investment, you should make the most of it. By choosing the correct power quality partner you guarantee yourself continual service, the knowledge that your partner will be around for decades to come. They’ll be able to provide you with the consultative service you need to provide the proper systems integration solutions. Most importantly, the right power quality partner is dedicated your business’ profitability and return on your power quality investment.</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a:t>
            </a:r>
            <a:r>
              <a:rPr lang="en-US" baseline="0" dirty="0" smtClean="0"/>
              <a:t> a quick summary, these solutions are ways you can fight the 6 technological trends that are threatening your business investments.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a:t>
            </a:r>
            <a:r>
              <a:rPr lang="en-US" baseline="0" dirty="0" smtClean="0"/>
              <a:t> now we have a brief public relations piece from the company who underwrote this executive summary. Energy Control Systems of Fort Worth, Texas has been a global power quality consultant for over 20 years.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buNone/>
            </a:pPr>
            <a:r>
              <a:rPr lang="en-US" dirty="0" smtClean="0">
                <a:solidFill>
                  <a:srgbClr val="17375D"/>
                </a:solidFill>
              </a:rPr>
              <a:t>There’s really only one place where you can find over 20 years of industry expertise across the planet, a vast network of manufacturers’ products, systems integrator power consultants, a dedicated service division and a commitment to integrity, urgency, reliability and service. And that’s Energy Control Systems.</a:t>
            </a:r>
            <a:endParaRPr lang="en-US" dirty="0">
              <a:solidFill>
                <a:srgbClr val="17375D"/>
              </a:solidFill>
            </a:endParaRPr>
          </a:p>
        </p:txBody>
      </p:sp>
      <p:sp>
        <p:nvSpPr>
          <p:cNvPr id="4" name="Slide Number Placeholder 3"/>
          <p:cNvSpPr>
            <a:spLocks noGrp="1"/>
          </p:cNvSpPr>
          <p:nvPr>
            <p:ph type="sldNum" sz="quarter" idx="10"/>
          </p:nvPr>
        </p:nvSpPr>
        <p:spPr/>
        <p:txBody>
          <a:bodyPr/>
          <a:lstStyle/>
          <a:p>
            <a:fld id="{94E8F769-A65F-4F7D-9EF6-7A4CF34995C5}"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ECS</a:t>
            </a:r>
            <a:r>
              <a:rPr lang="en-US" baseline="0" dirty="0" smtClean="0"/>
              <a:t> boasts 22 years of experience in the power quality industry across 4 continents, 50 countries and over 100 industries. We have been involved with various industry regulatory groups to set safety and reliability standards. Frost and Sullivan named the surge manufacturing division of ECS as the Best Client Value Surge Protection Device Supplier in the US in both 2004 and 2006.</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Experience</a:t>
            </a:r>
            <a:r>
              <a:rPr lang="en-US" baseline="0" dirty="0" smtClean="0"/>
              <a:t> is always good, but having industry best product solutions such as UPSs, lightning protection systems, 10-mode SPDs, power factor correction capacitors and harmonic mitigation filters helps to provide our clients with the tailored solutions they require.</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Being able to service power quality</a:t>
            </a:r>
            <a:r>
              <a:rPr lang="en-US" baseline="0" dirty="0" smtClean="0"/>
              <a:t> products and solutions makes ECS a one-stop shop for total power quality management. Our service department boasts an average of 15 years of experience for each technician. Technicians can provide preventative maintenance services as well as product installation, corrective maintenance, and power quality site audits. Additionally, we provide a number of flexible service plan options to ensure that your equipment continues to perform the way you expect it to.</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Energy Control Systems isn’t your average power quality company.</a:t>
            </a:r>
            <a:r>
              <a:rPr lang="en-US" baseline="0" dirty="0" smtClean="0"/>
              <a:t> We truly are systems integrators who can provide you with a plethora of power quality products which tailor a solutions directly to your business’ needs. ECS can supply UPS systems with up to 1 Megawatt of backup power. Our Surge suppressors come with an industry best 25 year warranty. The warranty even covers lightning damage. And should your unit ever sacrifice itself, not only will we replace it, we’ll replace it with the current production equivalent, not an older model.</a:t>
            </a:r>
          </a:p>
          <a:p>
            <a:endParaRPr lang="en-US" baseline="0" dirty="0" smtClean="0"/>
          </a:p>
          <a:p>
            <a:r>
              <a:rPr lang="en-US" baseline="0" dirty="0" smtClean="0"/>
              <a:t>Our industry best product networks allow us to provide power quality solutions quickly and expertly, anywhere in the world, and our dedicated service department ensures that your investment continues to perform to the exacting standards you expect from ECS.</a:t>
            </a:r>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dirty="0" smtClean="0"/>
              <a:t>At ECS our mission</a:t>
            </a:r>
            <a:r>
              <a:rPr lang="en-US" baseline="0" dirty="0" smtClean="0"/>
              <a:t> is </a:t>
            </a:r>
            <a:r>
              <a:rPr lang="en-US" baseline="0" dirty="0" smtClean="0">
                <a:solidFill>
                  <a:srgbClr val="17375D"/>
                </a:solidFill>
              </a:rPr>
              <a:t>t</a:t>
            </a:r>
            <a:r>
              <a:rPr lang="en-US" dirty="0" smtClean="0">
                <a:solidFill>
                  <a:srgbClr val="17375D"/>
                </a:solidFill>
              </a:rPr>
              <a:t>o provide cutting edge power efficiency solutions to our customers thereby increasing their overall profitability by decreasing overhead costs related to power quality issues. Through our commitment to provide exceptional customer service by emphasizing the integrity, urgency and reliability required to conduct business in today's world, we strive to create global partnerships which help to perpetuate future business propositions.</a:t>
            </a:r>
          </a:p>
          <a:p>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solidFill>
                  <a:srgbClr val="17375D"/>
                </a:solidFill>
              </a:rPr>
              <a:t>Power quality has been our industry for over 20 years, but our business has always been increasing our clients’ profitability.</a:t>
            </a:r>
          </a:p>
          <a:p>
            <a:pPr>
              <a:buNone/>
            </a:pPr>
            <a:r>
              <a:rPr lang="en-US" dirty="0" smtClean="0">
                <a:solidFill>
                  <a:srgbClr val="17375D"/>
                </a:solidFill>
              </a:rPr>
              <a:t>By minimizing downtime and lowering overhead, we have successfully helped co</a:t>
            </a:r>
            <a:r>
              <a:rPr lang="en-US" baseline="0" dirty="0" smtClean="0">
                <a:solidFill>
                  <a:srgbClr val="17375D"/>
                </a:solidFill>
              </a:rPr>
              <a:t>mpanies like Coca-Cola, BMW, Chevron</a:t>
            </a:r>
            <a:r>
              <a:rPr lang="en-US" dirty="0" smtClean="0">
                <a:solidFill>
                  <a:srgbClr val="17375D"/>
                </a:solidFill>
              </a:rPr>
              <a:t>, and countless others, increase their bottom line:</a:t>
            </a:r>
          </a:p>
          <a:p>
            <a:pPr>
              <a:buNone/>
            </a:pPr>
            <a:endParaRPr lang="en-US" dirty="0" smtClean="0">
              <a:solidFill>
                <a:srgbClr val="17375D"/>
              </a:solidFill>
            </a:endParaRPr>
          </a:p>
          <a:p>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4E8F769-A65F-4F7D-9EF6-7A4CF34995C5}" type="slidenum">
              <a:rPr lang="en-US" smtClean="0"/>
              <a:pPr/>
              <a:t>72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Oh, I’m sorry,</a:t>
            </a:r>
            <a:r>
              <a:rPr lang="en-US" baseline="0" smtClean="0"/>
              <a:t> there must be something wrong with my memory stick…</a:t>
            </a:r>
            <a:endParaRPr lang="en-US"/>
          </a:p>
        </p:txBody>
      </p:sp>
      <p:sp>
        <p:nvSpPr>
          <p:cNvPr id="4" name="Slide Number Placeholder 3"/>
          <p:cNvSpPr>
            <a:spLocks noGrp="1"/>
          </p:cNvSpPr>
          <p:nvPr>
            <p:ph type="sldNum" sz="quarter" idx="10"/>
          </p:nvPr>
        </p:nvSpPr>
        <p:spPr/>
        <p:txBody>
          <a:bodyPr/>
          <a:lstStyle/>
          <a:p>
            <a:fld id="{94E8F769-A65F-4F7D-9EF6-7A4CF34995C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A7E4BE-3BAD-4BCF-A16C-849704819E2A}" type="datetimeFigureOut">
              <a:rPr lang="en-US" smtClean="0"/>
              <a:pPr/>
              <a:t>2/25/2009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A7E4BE-3BAD-4BCF-A16C-849704819E2A}" type="datetimeFigureOut">
              <a:rPr lang="en-US" smtClean="0"/>
              <a:pPr/>
              <a:t>2/25/2009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A7E4BE-3BAD-4BCF-A16C-849704819E2A}" type="datetimeFigureOut">
              <a:rPr lang="en-US" smtClean="0"/>
              <a:pPr/>
              <a:t>2/25/2009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A7E4BE-3BAD-4BCF-A16C-849704819E2A}" type="datetimeFigureOut">
              <a:rPr lang="en-US" smtClean="0"/>
              <a:pPr/>
              <a:t>2/25/2009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A7E4BE-3BAD-4BCF-A16C-849704819E2A}" type="datetimeFigureOut">
              <a:rPr lang="en-US" smtClean="0"/>
              <a:pPr/>
              <a:t>2/25/2009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A7E4BE-3BAD-4BCF-A16C-849704819E2A}" type="datetimeFigureOut">
              <a:rPr lang="en-US" smtClean="0"/>
              <a:pPr/>
              <a:t>2/25/2009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BA7E4BE-3BAD-4BCF-A16C-849704819E2A}" type="datetimeFigureOut">
              <a:rPr lang="en-US" smtClean="0"/>
              <a:pPr/>
              <a:t>2/25/2009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A7E4BE-3BAD-4BCF-A16C-849704819E2A}" type="datetimeFigureOut">
              <a:rPr lang="en-US" smtClean="0"/>
              <a:pPr/>
              <a:t>2/25/2009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A7E4BE-3BAD-4BCF-A16C-849704819E2A}" type="datetimeFigureOut">
              <a:rPr lang="en-US" smtClean="0"/>
              <a:pPr/>
              <a:t>2/25/2009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A7E4BE-3BAD-4BCF-A16C-849704819E2A}" type="datetimeFigureOut">
              <a:rPr lang="en-US" smtClean="0"/>
              <a:pPr/>
              <a:t>2/25/2009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A7E4BE-3BAD-4BCF-A16C-849704819E2A}" type="datetimeFigureOut">
              <a:rPr lang="en-US" smtClean="0"/>
              <a:pPr/>
              <a:t>2/25/2009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148EC-CF2D-4057-955F-2274D5AFC393}" type="slidenum">
              <a:rPr lang="en-US" smtClean="0"/>
              <a:pPr/>
              <a:t>‹#›</a:t>
            </a:fld>
            <a:endParaRPr 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000" r="-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A7E4BE-3BAD-4BCF-A16C-849704819E2A}" type="datetimeFigureOut">
              <a:rPr lang="en-US" smtClean="0"/>
              <a:pPr/>
              <a:t>2/25/2009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148EC-CF2D-4057-955F-2274D5AFC39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3" Type="http://schemas.openxmlformats.org/officeDocument/2006/relationships/image" Target="../media/image28.gif"/><Relationship Id="rId7"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5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63.jpeg"/></Relationships>
</file>

<file path=ppt/slides/_rels/slide6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jpeg"/></Relationships>
</file>

<file path=ppt/slides/_rels/slide6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67.xml.rels><?xml version="1.0" encoding="UTF-8" standalone="yes"?>
<Relationships xmlns="http://schemas.openxmlformats.org/package/2006/relationships"><Relationship Id="rId3" Type="http://schemas.openxmlformats.org/officeDocument/2006/relationships/image" Target="../media/image71.gif"/><Relationship Id="rId7" Type="http://schemas.openxmlformats.org/officeDocument/2006/relationships/image" Target="../media/image32.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72.png"/></Relationships>
</file>

<file path=ppt/slides/_rels/slide6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39775"/>
            <a:ext cx="7772400" cy="1470025"/>
          </a:xfrm>
        </p:spPr>
        <p:txBody>
          <a:bodyPr>
            <a:normAutofit fontScale="90000"/>
          </a:bodyPr>
          <a:lstStyle/>
          <a:p>
            <a:r>
              <a:rPr lang="en-US" smtClean="0"/>
              <a:t>        </a:t>
            </a:r>
            <a:r>
              <a:rPr lang="en-US" smtClean="0">
                <a:solidFill>
                  <a:srgbClr val="17375D"/>
                </a:solidFill>
              </a:rPr>
              <a:t>Costly Technological Trends  	Threatening Your Business Investment</a:t>
            </a:r>
            <a:endParaRPr lang="en-US">
              <a:solidFill>
                <a:srgbClr val="17375D"/>
              </a:solidFill>
            </a:endParaRPr>
          </a:p>
        </p:txBody>
      </p:sp>
      <p:sp>
        <p:nvSpPr>
          <p:cNvPr id="3" name="Subtitle 2"/>
          <p:cNvSpPr>
            <a:spLocks noGrp="1"/>
          </p:cNvSpPr>
          <p:nvPr>
            <p:ph type="subTitle" idx="1"/>
          </p:nvPr>
        </p:nvSpPr>
        <p:spPr>
          <a:xfrm>
            <a:off x="2590800" y="5486400"/>
            <a:ext cx="4114800" cy="609600"/>
          </a:xfrm>
        </p:spPr>
        <p:txBody>
          <a:bodyPr>
            <a:normAutofit fontScale="62500" lnSpcReduction="20000"/>
          </a:bodyPr>
          <a:lstStyle/>
          <a:p>
            <a:r>
              <a:rPr lang="en-US" smtClean="0">
                <a:solidFill>
                  <a:schemeClr val="accent5">
                    <a:lumMod val="75000"/>
                  </a:schemeClr>
                </a:solidFill>
              </a:rPr>
              <a:t>Presented by an ECS International Power Quality Consultant</a:t>
            </a:r>
            <a:endParaRPr lang="en-US">
              <a:solidFill>
                <a:schemeClr val="accent5">
                  <a:lumMod val="75000"/>
                </a:schemeClr>
              </a:solidFill>
            </a:endParaRPr>
          </a:p>
        </p:txBody>
      </p:sp>
      <p:pic>
        <p:nvPicPr>
          <p:cNvPr id="4" name="Picture 3" descr="tech montage.jpg"/>
          <p:cNvPicPr>
            <a:picLocks noChangeAspect="1"/>
          </p:cNvPicPr>
          <p:nvPr/>
        </p:nvPicPr>
        <p:blipFill>
          <a:blip r:embed="rId4"/>
          <a:stretch>
            <a:fillRect/>
          </a:stretch>
        </p:blipFill>
        <p:spPr>
          <a:xfrm>
            <a:off x="2971800" y="2724150"/>
            <a:ext cx="3276600" cy="2457450"/>
          </a:xfrm>
          <a:prstGeom prst="rect">
            <a:avLst/>
          </a:prstGeom>
        </p:spPr>
      </p:pic>
      <p:sp>
        <p:nvSpPr>
          <p:cNvPr id="6" name="Rectangle 5"/>
          <p:cNvSpPr/>
          <p:nvPr/>
        </p:nvSpPr>
        <p:spPr>
          <a:xfrm>
            <a:off x="1295400" y="182940"/>
            <a:ext cx="1066800"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6</a:t>
            </a:r>
            <a:endParaRPr lang="en-US"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7" name="Picture 4" descr="ECS fw-bk&amp;bl"/>
          <p:cNvPicPr>
            <a:picLocks noChangeAspect="1" noChangeArrowheads="1"/>
          </p:cNvPicPr>
          <p:nvPr/>
        </p:nvPicPr>
        <p:blipFill>
          <a:blip r:embed="rId5"/>
          <a:srcRect/>
          <a:stretch>
            <a:fillRect/>
          </a:stretch>
        </p:blipFill>
        <p:spPr bwMode="auto">
          <a:xfrm>
            <a:off x="2895600" y="6003318"/>
            <a:ext cx="3429000" cy="854682"/>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6354762"/>
          </a:xfrm>
        </p:spPr>
        <p:txBody>
          <a:bodyPr>
            <a:normAutofit/>
          </a:bodyPr>
          <a:lstStyle/>
          <a:p>
            <a:r>
              <a:rPr lang="en-US" sz="6600" smtClean="0">
                <a:solidFill>
                  <a:schemeClr val="accent2">
                    <a:lumMod val="50000"/>
                  </a:schemeClr>
                </a:solidFill>
              </a:rPr>
              <a:t>This Slide Is Currently Unavailable…</a:t>
            </a:r>
            <a:br>
              <a:rPr lang="en-US" sz="6600" smtClean="0">
                <a:solidFill>
                  <a:schemeClr val="accent2">
                    <a:lumMod val="50000"/>
                  </a:schemeClr>
                </a:solidFill>
              </a:rPr>
            </a:br>
            <a:r>
              <a:rPr lang="en-US" sz="6600" smtClean="0">
                <a:solidFill>
                  <a:schemeClr val="accent2">
                    <a:lumMod val="50000"/>
                  </a:schemeClr>
                </a:solidFill>
              </a:rPr>
              <a:t>Please Try Again Later…</a:t>
            </a:r>
            <a:endParaRPr lang="en-US" sz="6600">
              <a:solidFill>
                <a:schemeClr val="accent2">
                  <a:lumMod val="50000"/>
                </a:schemeClr>
              </a:solidFill>
            </a:endParaRP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chemeClr val="tx2">
                    <a:lumMod val="50000"/>
                  </a:schemeClr>
                </a:solidFill>
              </a:rPr>
              <a:t>What it’s made of…</a:t>
            </a:r>
            <a:endParaRPr lang="en-US">
              <a:solidFill>
                <a:schemeClr val="tx2">
                  <a:lumMod val="50000"/>
                </a:schemeClr>
              </a:solidFill>
            </a:endParaRPr>
          </a:p>
        </p:txBody>
      </p:sp>
      <p:sp>
        <p:nvSpPr>
          <p:cNvPr id="3" name="Content Placeholder 2"/>
          <p:cNvSpPr>
            <a:spLocks noGrp="1"/>
          </p:cNvSpPr>
          <p:nvPr>
            <p:ph idx="1"/>
          </p:nvPr>
        </p:nvSpPr>
        <p:spPr>
          <a:xfrm>
            <a:off x="228600" y="1905000"/>
            <a:ext cx="4800600" cy="4724400"/>
          </a:xfrm>
        </p:spPr>
        <p:txBody>
          <a:bodyPr>
            <a:normAutofit/>
          </a:bodyPr>
          <a:lstStyle/>
          <a:p>
            <a:r>
              <a:rPr lang="en-US" smtClean="0">
                <a:solidFill>
                  <a:srgbClr val="18721C"/>
                </a:solidFill>
              </a:rPr>
              <a:t>Labor Costs</a:t>
            </a:r>
          </a:p>
          <a:p>
            <a:r>
              <a:rPr lang="en-US" smtClean="0">
                <a:solidFill>
                  <a:srgbClr val="18721C"/>
                </a:solidFill>
              </a:rPr>
              <a:t>Lost Revenue on Products and Services</a:t>
            </a:r>
          </a:p>
          <a:p>
            <a:r>
              <a:rPr lang="en-US" smtClean="0">
                <a:solidFill>
                  <a:srgbClr val="18721C"/>
                </a:solidFill>
              </a:rPr>
              <a:t>Time</a:t>
            </a:r>
          </a:p>
          <a:p>
            <a:r>
              <a:rPr lang="en-US" smtClean="0">
                <a:solidFill>
                  <a:srgbClr val="18721C"/>
                </a:solidFill>
              </a:rPr>
              <a:t>Maintenance/Start-Up Costs</a:t>
            </a:r>
          </a:p>
          <a:p>
            <a:r>
              <a:rPr lang="en-US" smtClean="0">
                <a:solidFill>
                  <a:srgbClr val="18721C"/>
                </a:solidFill>
              </a:rPr>
              <a:t>Reduced Production</a:t>
            </a:r>
          </a:p>
          <a:p>
            <a:r>
              <a:rPr lang="en-US" smtClean="0">
                <a:solidFill>
                  <a:srgbClr val="18721C"/>
                </a:solidFill>
              </a:rPr>
              <a:t>Equipment Replacement</a:t>
            </a:r>
          </a:p>
          <a:p>
            <a:endParaRPr lang="en-US"/>
          </a:p>
        </p:txBody>
      </p:sp>
      <p:pic>
        <p:nvPicPr>
          <p:cNvPr id="4" name="Picture 3" descr="moneywindow.jpg"/>
          <p:cNvPicPr>
            <a:picLocks noChangeAspect="1"/>
          </p:cNvPicPr>
          <p:nvPr/>
        </p:nvPicPr>
        <p:blipFill>
          <a:blip r:embed="rId3"/>
          <a:stretch>
            <a:fillRect/>
          </a:stretch>
        </p:blipFill>
        <p:spPr>
          <a:xfrm>
            <a:off x="5562600" y="2362200"/>
            <a:ext cx="2654300" cy="3733800"/>
          </a:xfrm>
          <a:prstGeom prst="rect">
            <a:avLst/>
          </a:prstGeom>
        </p:spPr>
      </p:pic>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Where it all begins…</a:t>
            </a:r>
            <a:endParaRPr lang="en-US">
              <a:solidFill>
                <a:srgbClr val="17375D"/>
              </a:solidFill>
            </a:endParaRPr>
          </a:p>
        </p:txBody>
      </p:sp>
      <p:sp>
        <p:nvSpPr>
          <p:cNvPr id="3" name="Content Placeholder 2"/>
          <p:cNvSpPr>
            <a:spLocks noGrp="1"/>
          </p:cNvSpPr>
          <p:nvPr>
            <p:ph idx="1"/>
          </p:nvPr>
        </p:nvSpPr>
        <p:spPr>
          <a:xfrm>
            <a:off x="4876800" y="1981200"/>
            <a:ext cx="4191000" cy="4648200"/>
          </a:xfrm>
        </p:spPr>
        <p:txBody>
          <a:bodyPr>
            <a:normAutofit/>
          </a:bodyPr>
          <a:lstStyle/>
          <a:p>
            <a:r>
              <a:rPr lang="en-US" dirty="0" smtClean="0">
                <a:solidFill>
                  <a:srgbClr val="17375D"/>
                </a:solidFill>
              </a:rPr>
              <a:t>Metropolitan or Regional Disaster</a:t>
            </a:r>
          </a:p>
          <a:p>
            <a:r>
              <a:rPr lang="en-US" dirty="0" smtClean="0">
                <a:solidFill>
                  <a:srgbClr val="17375D"/>
                </a:solidFill>
              </a:rPr>
              <a:t>Building or Site Disaster </a:t>
            </a:r>
          </a:p>
          <a:p>
            <a:r>
              <a:rPr lang="en-US" dirty="0" smtClean="0">
                <a:solidFill>
                  <a:srgbClr val="17375D"/>
                </a:solidFill>
              </a:rPr>
              <a:t>Power Failure</a:t>
            </a:r>
          </a:p>
          <a:p>
            <a:r>
              <a:rPr lang="en-US" dirty="0" smtClean="0">
                <a:solidFill>
                  <a:srgbClr val="17375D"/>
                </a:solidFill>
              </a:rPr>
              <a:t>Operator Error</a:t>
            </a:r>
          </a:p>
          <a:p>
            <a:r>
              <a:rPr lang="en-US" dirty="0" smtClean="0">
                <a:solidFill>
                  <a:srgbClr val="17375D"/>
                </a:solidFill>
              </a:rPr>
              <a:t>Planned Downtime</a:t>
            </a:r>
          </a:p>
          <a:p>
            <a:r>
              <a:rPr lang="en-US" dirty="0" smtClean="0">
                <a:solidFill>
                  <a:srgbClr val="17375D"/>
                </a:solidFill>
              </a:rPr>
              <a:t>Equipment Failure</a:t>
            </a:r>
            <a:endParaRPr lang="en-US" dirty="0">
              <a:solidFill>
                <a:srgbClr val="17375D"/>
              </a:solidFill>
            </a:endParaRPr>
          </a:p>
        </p:txBody>
      </p:sp>
      <p:grpSp>
        <p:nvGrpSpPr>
          <p:cNvPr id="7" name="Group 6"/>
          <p:cNvGrpSpPr/>
          <p:nvPr/>
        </p:nvGrpSpPr>
        <p:grpSpPr>
          <a:xfrm>
            <a:off x="154738" y="1905000"/>
            <a:ext cx="4722062" cy="4648200"/>
            <a:chOff x="4329175" y="1981200"/>
            <a:chExt cx="4722062" cy="4648200"/>
          </a:xfrm>
        </p:grpSpPr>
        <p:graphicFrame>
          <p:nvGraphicFramePr>
            <p:cNvPr id="6" name="Chart 5"/>
            <p:cNvGraphicFramePr/>
            <p:nvPr/>
          </p:nvGraphicFramePr>
          <p:xfrm>
            <a:off x="4495800" y="2362200"/>
            <a:ext cx="4343400" cy="42672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4329175" y="1981200"/>
              <a:ext cx="4722062" cy="461665"/>
            </a:xfrm>
            <a:prstGeom prst="rect">
              <a:avLst/>
            </a:prstGeom>
            <a:noFill/>
          </p:spPr>
          <p:txBody>
            <a:bodyPr wrap="none" rtlCol="0">
              <a:spAutoFit/>
            </a:bodyPr>
            <a:lstStyle/>
            <a:p>
              <a:r>
                <a:rPr lang="en-US" sz="2400" b="1" u="sng" dirty="0" smtClean="0">
                  <a:solidFill>
                    <a:srgbClr val="17375D"/>
                  </a:solidFill>
                </a:rPr>
                <a:t>Power Outage Trends Over 15 Years</a:t>
              </a:r>
            </a:p>
          </p:txBody>
        </p:sp>
      </p:gr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17375D"/>
                </a:solidFill>
              </a:rPr>
              <a:t>What it’s </a:t>
            </a:r>
            <a:r>
              <a:rPr lang="en-US" dirty="0" smtClean="0">
                <a:solidFill>
                  <a:srgbClr val="C00000"/>
                </a:solidFill>
              </a:rPr>
              <a:t>costing </a:t>
            </a:r>
            <a:r>
              <a:rPr lang="en-US" dirty="0" smtClean="0">
                <a:solidFill>
                  <a:srgbClr val="17375D"/>
                </a:solidFill>
              </a:rPr>
              <a:t>You each hour…</a:t>
            </a:r>
            <a:endParaRPr lang="en-US" dirty="0">
              <a:solidFill>
                <a:srgbClr val="17375D"/>
              </a:solidFill>
            </a:endParaRPr>
          </a:p>
        </p:txBody>
      </p:sp>
      <p:sp>
        <p:nvSpPr>
          <p:cNvPr id="3" name="Content Placeholder 2"/>
          <p:cNvSpPr>
            <a:spLocks noGrp="1"/>
          </p:cNvSpPr>
          <p:nvPr>
            <p:ph idx="1"/>
          </p:nvPr>
        </p:nvSpPr>
        <p:spPr>
          <a:xfrm>
            <a:off x="228600" y="1828800"/>
            <a:ext cx="4572000" cy="4800600"/>
          </a:xfrm>
        </p:spPr>
        <p:txBody>
          <a:bodyPr/>
          <a:lstStyle/>
          <a:p>
            <a:r>
              <a:rPr lang="en-US" dirty="0" smtClean="0">
                <a:solidFill>
                  <a:srgbClr val="17375D"/>
                </a:solidFill>
              </a:rPr>
              <a:t>Energy- </a:t>
            </a:r>
            <a:r>
              <a:rPr lang="en-US" dirty="0" smtClean="0">
                <a:solidFill>
                  <a:srgbClr val="18721C"/>
                </a:solidFill>
              </a:rPr>
              <a:t>$2.8M</a:t>
            </a:r>
          </a:p>
          <a:p>
            <a:r>
              <a:rPr lang="en-US" dirty="0" smtClean="0">
                <a:solidFill>
                  <a:srgbClr val="17375D"/>
                </a:solidFill>
              </a:rPr>
              <a:t>Telecoms-</a:t>
            </a:r>
            <a:r>
              <a:rPr lang="en-US" dirty="0" smtClean="0">
                <a:solidFill>
                  <a:srgbClr val="18721C"/>
                </a:solidFill>
              </a:rPr>
              <a:t> $2M</a:t>
            </a:r>
          </a:p>
          <a:p>
            <a:r>
              <a:rPr lang="en-US" dirty="0" smtClean="0">
                <a:solidFill>
                  <a:srgbClr val="17375D"/>
                </a:solidFill>
              </a:rPr>
              <a:t>Manufacturing-</a:t>
            </a:r>
            <a:r>
              <a:rPr lang="en-US" dirty="0" smtClean="0">
                <a:solidFill>
                  <a:srgbClr val="18721C"/>
                </a:solidFill>
              </a:rPr>
              <a:t> $1.6M </a:t>
            </a:r>
          </a:p>
          <a:p>
            <a:r>
              <a:rPr lang="en-US" dirty="0" smtClean="0">
                <a:solidFill>
                  <a:srgbClr val="17375D"/>
                </a:solidFill>
              </a:rPr>
              <a:t>Finance- </a:t>
            </a:r>
            <a:r>
              <a:rPr lang="en-US" dirty="0" smtClean="0">
                <a:solidFill>
                  <a:srgbClr val="18721C"/>
                </a:solidFill>
              </a:rPr>
              <a:t>$1.5 M</a:t>
            </a:r>
          </a:p>
          <a:p>
            <a:pPr algn="ctr"/>
            <a:endParaRPr lang="en-US" dirty="0" smtClean="0">
              <a:solidFill>
                <a:srgbClr val="18721C"/>
              </a:solidFill>
            </a:endParaRPr>
          </a:p>
          <a:p>
            <a:pPr algn="ctr">
              <a:buNone/>
            </a:pPr>
            <a:r>
              <a:rPr lang="en-US" dirty="0" smtClean="0">
                <a:solidFill>
                  <a:srgbClr val="17375D"/>
                </a:solidFill>
              </a:rPr>
              <a:t>Average of </a:t>
            </a:r>
            <a:r>
              <a:rPr lang="en-US" dirty="0" smtClean="0">
                <a:solidFill>
                  <a:srgbClr val="18721C"/>
                </a:solidFill>
              </a:rPr>
              <a:t>$280 </a:t>
            </a:r>
            <a:r>
              <a:rPr lang="en-US" dirty="0" smtClean="0">
                <a:solidFill>
                  <a:srgbClr val="17375D"/>
                </a:solidFill>
              </a:rPr>
              <a:t>per second…</a:t>
            </a:r>
            <a:endParaRPr lang="en-US" dirty="0">
              <a:solidFill>
                <a:srgbClr val="17375D"/>
              </a:solidFill>
            </a:endParaRPr>
          </a:p>
        </p:txBody>
      </p:sp>
      <p:pic>
        <p:nvPicPr>
          <p:cNvPr id="4" name="Picture 3" descr="costs_of_Downtime.gif"/>
          <p:cNvPicPr/>
          <p:nvPr/>
        </p:nvPicPr>
        <p:blipFill>
          <a:blip r:embed="rId3"/>
          <a:stretch>
            <a:fillRect/>
          </a:stretch>
        </p:blipFill>
        <p:spPr>
          <a:xfrm>
            <a:off x="4648200" y="1905000"/>
            <a:ext cx="4267200" cy="4572000"/>
          </a:xfrm>
          <a:prstGeom prst="rect">
            <a:avLst/>
          </a:prstGeom>
        </p:spPr>
      </p:pic>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7375D"/>
                </a:solidFill>
              </a:rPr>
              <a:t>Why it’s a problem for You…</a:t>
            </a:r>
            <a:endParaRPr lang="en-US" dirty="0">
              <a:solidFill>
                <a:srgbClr val="17375D"/>
              </a:solidFill>
            </a:endParaRPr>
          </a:p>
        </p:txBody>
      </p:sp>
      <p:sp>
        <p:nvSpPr>
          <p:cNvPr id="3" name="Content Placeholder 2"/>
          <p:cNvSpPr>
            <a:spLocks noGrp="1"/>
          </p:cNvSpPr>
          <p:nvPr>
            <p:ph idx="1"/>
          </p:nvPr>
        </p:nvSpPr>
        <p:spPr>
          <a:xfrm>
            <a:off x="228600" y="1874837"/>
            <a:ext cx="4191000" cy="4754563"/>
          </a:xfrm>
        </p:spPr>
        <p:txBody>
          <a:bodyPr>
            <a:normAutofit fontScale="77500" lnSpcReduction="20000"/>
          </a:bodyPr>
          <a:lstStyle/>
          <a:p>
            <a:r>
              <a:rPr lang="en-US" dirty="0" smtClean="0">
                <a:solidFill>
                  <a:srgbClr val="17375D"/>
                </a:solidFill>
              </a:rPr>
              <a:t>$80 Billion in lost revenue in 2006</a:t>
            </a:r>
          </a:p>
          <a:p>
            <a:r>
              <a:rPr lang="en-US" dirty="0" smtClean="0">
                <a:solidFill>
                  <a:srgbClr val="17375D"/>
                </a:solidFill>
              </a:rPr>
              <a:t>Only 1 in 25 companies make it past 10 years</a:t>
            </a:r>
          </a:p>
          <a:p>
            <a:r>
              <a:rPr lang="en-US" dirty="0" smtClean="0">
                <a:solidFill>
                  <a:srgbClr val="17375D"/>
                </a:solidFill>
              </a:rPr>
              <a:t>79% of businesses experienced power outage in 2007</a:t>
            </a:r>
          </a:p>
          <a:p>
            <a:r>
              <a:rPr lang="en-US" dirty="0" smtClean="0">
                <a:solidFill>
                  <a:srgbClr val="17375D"/>
                </a:solidFill>
              </a:rPr>
              <a:t>42% of those businesses had to close due to outages.</a:t>
            </a:r>
          </a:p>
          <a:p>
            <a:r>
              <a:rPr lang="en-US" dirty="0" smtClean="0">
                <a:solidFill>
                  <a:srgbClr val="17375D"/>
                </a:solidFill>
              </a:rPr>
              <a:t>Owners ranked outages and downtime as a top threat, but over 60% don’t have contingency plans or backup power equipment</a:t>
            </a:r>
            <a:endParaRPr lang="en-US" dirty="0">
              <a:solidFill>
                <a:srgbClr val="17375D"/>
              </a:solidFill>
            </a:endParaRPr>
          </a:p>
        </p:txBody>
      </p:sp>
      <p:pic>
        <p:nvPicPr>
          <p:cNvPr id="4" name="Picture 3" descr="blackout-713871.jpg"/>
          <p:cNvPicPr>
            <a:picLocks noChangeAspect="1"/>
          </p:cNvPicPr>
          <p:nvPr/>
        </p:nvPicPr>
        <p:blipFill>
          <a:blip r:embed="rId3"/>
          <a:stretch>
            <a:fillRect/>
          </a:stretch>
        </p:blipFill>
        <p:spPr>
          <a:xfrm>
            <a:off x="4648201" y="2209800"/>
            <a:ext cx="4114800" cy="4191000"/>
          </a:xfrm>
          <a:prstGeom prst="rect">
            <a:avLst/>
          </a:prstGeom>
        </p:spPr>
      </p:pic>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7375D"/>
                </a:solidFill>
              </a:rPr>
              <a:t>Let’s add up </a:t>
            </a:r>
            <a:r>
              <a:rPr lang="en-US" i="1" dirty="0" smtClean="0">
                <a:solidFill>
                  <a:srgbClr val="FF0000"/>
                </a:solidFill>
              </a:rPr>
              <a:t>Your </a:t>
            </a:r>
            <a:r>
              <a:rPr lang="en-US" dirty="0" smtClean="0">
                <a:solidFill>
                  <a:srgbClr val="17375D"/>
                </a:solidFill>
              </a:rPr>
              <a:t>costs…</a:t>
            </a:r>
            <a:endParaRPr lang="en-US" dirty="0">
              <a:solidFill>
                <a:srgbClr val="17375D"/>
              </a:solidFill>
            </a:endParaRPr>
          </a:p>
        </p:txBody>
      </p:sp>
      <p:sp>
        <p:nvSpPr>
          <p:cNvPr id="3" name="Content Placeholder 2"/>
          <p:cNvSpPr>
            <a:spLocks noGrp="1"/>
          </p:cNvSpPr>
          <p:nvPr>
            <p:ph idx="1"/>
          </p:nvPr>
        </p:nvSpPr>
        <p:spPr>
          <a:xfrm>
            <a:off x="4038600" y="1905000"/>
            <a:ext cx="5029200" cy="4724400"/>
          </a:xfrm>
        </p:spPr>
        <p:txBody>
          <a:bodyPr>
            <a:normAutofit fontScale="85000" lnSpcReduction="20000"/>
          </a:bodyPr>
          <a:lstStyle/>
          <a:p>
            <a:r>
              <a:rPr lang="en-US" dirty="0" smtClean="0">
                <a:solidFill>
                  <a:srgbClr val="17375D"/>
                </a:solidFill>
              </a:rPr>
              <a:t>Avg. hourly wage- $17.25</a:t>
            </a:r>
          </a:p>
          <a:p>
            <a:r>
              <a:rPr lang="en-US" dirty="0" smtClean="0">
                <a:solidFill>
                  <a:srgbClr val="17375D"/>
                </a:solidFill>
              </a:rPr>
              <a:t>Avg. # of employees- 19.5</a:t>
            </a:r>
          </a:p>
          <a:p>
            <a:pPr>
              <a:buNone/>
            </a:pPr>
            <a:r>
              <a:rPr lang="en-US" dirty="0" smtClean="0">
                <a:solidFill>
                  <a:srgbClr val="17375D"/>
                </a:solidFill>
              </a:rPr>
              <a:t>$336 in lost wages per hour</a:t>
            </a:r>
          </a:p>
          <a:p>
            <a:r>
              <a:rPr lang="en-US" dirty="0" smtClean="0">
                <a:solidFill>
                  <a:srgbClr val="17375D"/>
                </a:solidFill>
              </a:rPr>
              <a:t>Avg. hourly revenue per employee- $205.55</a:t>
            </a:r>
          </a:p>
          <a:p>
            <a:r>
              <a:rPr lang="en-US" dirty="0" smtClean="0">
                <a:solidFill>
                  <a:srgbClr val="17375D"/>
                </a:solidFill>
              </a:rPr>
              <a:t>Avg. # of employees- 19.5</a:t>
            </a:r>
          </a:p>
          <a:p>
            <a:pPr>
              <a:buNone/>
            </a:pPr>
            <a:r>
              <a:rPr lang="en-US" dirty="0" smtClean="0">
                <a:solidFill>
                  <a:srgbClr val="17375D"/>
                </a:solidFill>
              </a:rPr>
              <a:t>$4008 in lost revenue per hour</a:t>
            </a:r>
          </a:p>
          <a:p>
            <a:r>
              <a:rPr lang="en-US" dirty="0" smtClean="0">
                <a:solidFill>
                  <a:srgbClr val="17375D"/>
                </a:solidFill>
              </a:rPr>
              <a:t>Avg. annual hours of downtime- 87</a:t>
            </a:r>
          </a:p>
          <a:p>
            <a:pPr>
              <a:buNone/>
            </a:pPr>
            <a:r>
              <a:rPr lang="en-US" b="1" dirty="0" smtClean="0">
                <a:solidFill>
                  <a:schemeClr val="accent2">
                    <a:lumMod val="50000"/>
                  </a:schemeClr>
                </a:solidFill>
              </a:rPr>
              <a:t>Over $377,000 per year in pure profit loss just from labor cost and productivity loss.</a:t>
            </a:r>
          </a:p>
          <a:p>
            <a:pPr>
              <a:buNone/>
            </a:pPr>
            <a:endParaRPr lang="en-US" dirty="0" smtClean="0"/>
          </a:p>
        </p:txBody>
      </p:sp>
      <p:graphicFrame>
        <p:nvGraphicFramePr>
          <p:cNvPr id="4" name="Table 3"/>
          <p:cNvGraphicFramePr>
            <a:graphicFrameLocks noGrp="1"/>
          </p:cNvGraphicFramePr>
          <p:nvPr/>
        </p:nvGraphicFramePr>
        <p:xfrm>
          <a:off x="304800" y="1981200"/>
          <a:ext cx="3657600" cy="4493260"/>
        </p:xfrm>
        <a:graphic>
          <a:graphicData uri="http://schemas.openxmlformats.org/drawingml/2006/table">
            <a:tbl>
              <a:tblPr/>
              <a:tblGrid>
                <a:gridCol w="2250831"/>
                <a:gridCol w="1406769"/>
              </a:tblGrid>
              <a:tr h="355444">
                <a:tc>
                  <a:txBody>
                    <a:bodyPr/>
                    <a:lstStyle/>
                    <a:p>
                      <a:pPr marL="0" marR="0">
                        <a:lnSpc>
                          <a:spcPct val="115000"/>
                        </a:lnSpc>
                        <a:spcBef>
                          <a:spcPts val="0"/>
                        </a:spcBef>
                        <a:spcAft>
                          <a:spcPts val="1000"/>
                        </a:spcAft>
                      </a:pPr>
                      <a:r>
                        <a:rPr lang="en-US" sz="1400" b="1" dirty="0">
                          <a:solidFill>
                            <a:srgbClr val="731B1D"/>
                          </a:solidFill>
                          <a:latin typeface="Verdana"/>
                          <a:ea typeface="Calibri"/>
                          <a:cs typeface="Times New Roman"/>
                        </a:rPr>
                        <a:t>Business application</a:t>
                      </a:r>
                      <a:endParaRPr lang="en-US" sz="1400" dirty="0">
                        <a:latin typeface="Times New Roman"/>
                        <a:ea typeface="Calibri"/>
                        <a:cs typeface="Times New Roman"/>
                      </a:endParaRPr>
                    </a:p>
                  </a:txBody>
                  <a:tcPr marL="38100" marR="38100" marT="38100" marB="38100">
                    <a:lnL>
                      <a:noFill/>
                    </a:lnL>
                    <a:lnR>
                      <a:noFill/>
                    </a:lnR>
                    <a:lnT>
                      <a:noFill/>
                    </a:lnT>
                    <a:lnB>
                      <a:noFill/>
                    </a:lnB>
                    <a:solidFill>
                      <a:srgbClr val="FFFAAD"/>
                    </a:solidFill>
                  </a:tcPr>
                </a:tc>
                <a:tc>
                  <a:txBody>
                    <a:bodyPr/>
                    <a:lstStyle/>
                    <a:p>
                      <a:pPr marL="0" marR="0">
                        <a:lnSpc>
                          <a:spcPct val="115000"/>
                        </a:lnSpc>
                        <a:spcBef>
                          <a:spcPts val="0"/>
                        </a:spcBef>
                        <a:spcAft>
                          <a:spcPts val="1000"/>
                        </a:spcAft>
                      </a:pPr>
                      <a:r>
                        <a:rPr lang="en-US" sz="1400" b="1">
                          <a:solidFill>
                            <a:srgbClr val="731B1D"/>
                          </a:solidFill>
                          <a:latin typeface="Verdana"/>
                          <a:ea typeface="Calibri"/>
                          <a:cs typeface="Times New Roman"/>
                        </a:rPr>
                        <a:t>Estimated outage cost-per-minute</a:t>
                      </a:r>
                      <a:endParaRPr lang="en-US" sz="1400">
                        <a:latin typeface="Times New Roman"/>
                        <a:ea typeface="Calibri"/>
                        <a:cs typeface="Times New Roman"/>
                      </a:endParaRPr>
                    </a:p>
                  </a:txBody>
                  <a:tcPr marL="38100" marR="38100" marT="38100" marB="38100">
                    <a:lnL>
                      <a:noFill/>
                    </a:lnL>
                    <a:lnR>
                      <a:noFill/>
                    </a:lnR>
                    <a:lnB>
                      <a:noFill/>
                    </a:lnB>
                    <a:solidFill>
                      <a:srgbClr val="FFFAAD"/>
                    </a:solidFill>
                  </a:tcPr>
                </a:tc>
              </a:tr>
              <a:tr h="217660">
                <a:tc>
                  <a:txBody>
                    <a:bodyPr/>
                    <a:lstStyle/>
                    <a:p>
                      <a:pPr marL="0" marR="0">
                        <a:lnSpc>
                          <a:spcPct val="115000"/>
                        </a:lnSpc>
                        <a:spcBef>
                          <a:spcPts val="0"/>
                        </a:spcBef>
                        <a:spcAft>
                          <a:spcPts val="1000"/>
                        </a:spcAft>
                      </a:pPr>
                      <a:r>
                        <a:rPr lang="en-US" sz="1400" b="1">
                          <a:latin typeface="Verdana"/>
                          <a:ea typeface="Calibri"/>
                          <a:cs typeface="Times New Roman"/>
                        </a:rPr>
                        <a:t>Supply chain management</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c>
                  <a:txBody>
                    <a:bodyPr/>
                    <a:lstStyle/>
                    <a:p>
                      <a:pPr marL="0" marR="0">
                        <a:lnSpc>
                          <a:spcPct val="115000"/>
                        </a:lnSpc>
                        <a:spcBef>
                          <a:spcPts val="0"/>
                        </a:spcBef>
                        <a:spcAft>
                          <a:spcPts val="1000"/>
                        </a:spcAft>
                      </a:pPr>
                      <a:r>
                        <a:rPr lang="en-US" sz="1400">
                          <a:latin typeface="Verdana"/>
                          <a:ea typeface="Calibri"/>
                          <a:cs typeface="Times New Roman"/>
                        </a:rPr>
                        <a:t>$11,000</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r>
              <a:tr h="217660">
                <a:tc>
                  <a:txBody>
                    <a:bodyPr/>
                    <a:lstStyle/>
                    <a:p>
                      <a:pPr marL="0" marR="0">
                        <a:lnSpc>
                          <a:spcPct val="115000"/>
                        </a:lnSpc>
                        <a:spcBef>
                          <a:spcPts val="0"/>
                        </a:spcBef>
                        <a:spcAft>
                          <a:spcPts val="1000"/>
                        </a:spcAft>
                      </a:pPr>
                      <a:r>
                        <a:rPr lang="en-US" sz="1400" b="1">
                          <a:latin typeface="Verdana"/>
                          <a:ea typeface="Calibri"/>
                          <a:cs typeface="Times New Roman"/>
                        </a:rPr>
                        <a:t>E-commerce</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c>
                  <a:txBody>
                    <a:bodyPr/>
                    <a:lstStyle/>
                    <a:p>
                      <a:pPr marL="0" marR="0">
                        <a:lnSpc>
                          <a:spcPct val="115000"/>
                        </a:lnSpc>
                        <a:spcBef>
                          <a:spcPts val="0"/>
                        </a:spcBef>
                        <a:spcAft>
                          <a:spcPts val="1000"/>
                        </a:spcAft>
                      </a:pPr>
                      <a:r>
                        <a:rPr lang="en-US" sz="1400">
                          <a:latin typeface="Verdana"/>
                          <a:ea typeface="Calibri"/>
                          <a:cs typeface="Times New Roman"/>
                        </a:rPr>
                        <a:t>$10,000</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r>
              <a:tr h="300330">
                <a:tc>
                  <a:txBody>
                    <a:bodyPr/>
                    <a:lstStyle/>
                    <a:p>
                      <a:pPr marL="0" marR="0">
                        <a:lnSpc>
                          <a:spcPct val="115000"/>
                        </a:lnSpc>
                        <a:spcBef>
                          <a:spcPts val="0"/>
                        </a:spcBef>
                        <a:spcAft>
                          <a:spcPts val="1000"/>
                        </a:spcAft>
                      </a:pPr>
                      <a:r>
                        <a:rPr lang="en-US" sz="1400" b="1">
                          <a:latin typeface="Verdana"/>
                          <a:ea typeface="Calibri"/>
                          <a:cs typeface="Times New Roman"/>
                        </a:rPr>
                        <a:t>Customer service</a:t>
                      </a:r>
                      <a:r>
                        <a:rPr lang="en-US" sz="1400">
                          <a:latin typeface="Times New Roman"/>
                          <a:ea typeface="Calibri"/>
                          <a:cs typeface="Times New Roman"/>
                        </a:rPr>
                        <a:t> </a:t>
                      </a:r>
                    </a:p>
                  </a:txBody>
                  <a:tcPr marL="38100" marR="38100" marT="38100" marB="38100">
                    <a:lnL>
                      <a:noFill/>
                    </a:lnL>
                    <a:lnR>
                      <a:noFill/>
                    </a:lnR>
                    <a:lnT>
                      <a:noFill/>
                    </a:lnT>
                    <a:lnB>
                      <a:noFill/>
                    </a:lnB>
                    <a:solidFill>
                      <a:srgbClr val="FFFFFF"/>
                    </a:solidFill>
                  </a:tcPr>
                </a:tc>
                <a:tc>
                  <a:txBody>
                    <a:bodyPr/>
                    <a:lstStyle/>
                    <a:p>
                      <a:pPr marL="0" marR="0">
                        <a:lnSpc>
                          <a:spcPct val="115000"/>
                        </a:lnSpc>
                        <a:spcBef>
                          <a:spcPts val="0"/>
                        </a:spcBef>
                        <a:spcAft>
                          <a:spcPts val="1000"/>
                        </a:spcAft>
                      </a:pPr>
                      <a:r>
                        <a:rPr lang="en-US" sz="1400">
                          <a:latin typeface="Verdana"/>
                          <a:ea typeface="Calibri"/>
                          <a:cs typeface="Times New Roman"/>
                        </a:rPr>
                        <a:t>$3,700</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r>
              <a:tr h="217660">
                <a:tc>
                  <a:txBody>
                    <a:bodyPr/>
                    <a:lstStyle/>
                    <a:p>
                      <a:pPr marL="0" marR="0">
                        <a:lnSpc>
                          <a:spcPct val="115000"/>
                        </a:lnSpc>
                        <a:spcBef>
                          <a:spcPts val="0"/>
                        </a:spcBef>
                        <a:spcAft>
                          <a:spcPts val="1000"/>
                        </a:spcAft>
                      </a:pPr>
                      <a:r>
                        <a:rPr lang="en-US" sz="1400" b="1">
                          <a:latin typeface="Verdana"/>
                          <a:ea typeface="Calibri"/>
                          <a:cs typeface="Times New Roman"/>
                        </a:rPr>
                        <a:t>ATM/POS/EFT</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c>
                  <a:txBody>
                    <a:bodyPr/>
                    <a:lstStyle/>
                    <a:p>
                      <a:pPr marL="0" marR="0">
                        <a:lnSpc>
                          <a:spcPct val="115000"/>
                        </a:lnSpc>
                        <a:spcBef>
                          <a:spcPts val="0"/>
                        </a:spcBef>
                        <a:spcAft>
                          <a:spcPts val="1000"/>
                        </a:spcAft>
                      </a:pPr>
                      <a:r>
                        <a:rPr lang="en-US" sz="1400">
                          <a:latin typeface="Verdana"/>
                          <a:ea typeface="Calibri"/>
                          <a:cs typeface="Times New Roman"/>
                        </a:rPr>
                        <a:t>$3,500</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r>
              <a:tr h="217660">
                <a:tc>
                  <a:txBody>
                    <a:bodyPr/>
                    <a:lstStyle/>
                    <a:p>
                      <a:pPr marL="0" marR="0">
                        <a:lnSpc>
                          <a:spcPct val="115000"/>
                        </a:lnSpc>
                        <a:spcBef>
                          <a:spcPts val="0"/>
                        </a:spcBef>
                        <a:spcAft>
                          <a:spcPts val="1000"/>
                        </a:spcAft>
                      </a:pPr>
                      <a:r>
                        <a:rPr lang="en-US" sz="1400" b="1">
                          <a:latin typeface="Verdana"/>
                          <a:ea typeface="Calibri"/>
                          <a:cs typeface="Times New Roman"/>
                        </a:rPr>
                        <a:t>Financial management</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c>
                  <a:txBody>
                    <a:bodyPr/>
                    <a:lstStyle/>
                    <a:p>
                      <a:pPr marL="0" marR="0">
                        <a:lnSpc>
                          <a:spcPct val="115000"/>
                        </a:lnSpc>
                        <a:spcBef>
                          <a:spcPts val="0"/>
                        </a:spcBef>
                        <a:spcAft>
                          <a:spcPts val="1000"/>
                        </a:spcAft>
                      </a:pPr>
                      <a:r>
                        <a:rPr lang="en-US" sz="1400">
                          <a:latin typeface="Verdana"/>
                          <a:ea typeface="Calibri"/>
                          <a:cs typeface="Times New Roman"/>
                        </a:rPr>
                        <a:t>$1,500</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r>
              <a:tr h="217660">
                <a:tc>
                  <a:txBody>
                    <a:bodyPr/>
                    <a:lstStyle/>
                    <a:p>
                      <a:pPr marL="0" marR="0">
                        <a:lnSpc>
                          <a:spcPct val="115000"/>
                        </a:lnSpc>
                        <a:spcBef>
                          <a:spcPts val="0"/>
                        </a:spcBef>
                        <a:spcAft>
                          <a:spcPts val="1000"/>
                        </a:spcAft>
                      </a:pPr>
                      <a:r>
                        <a:rPr lang="en-US" sz="1400" b="1">
                          <a:latin typeface="Verdana"/>
                          <a:ea typeface="Calibri"/>
                          <a:cs typeface="Times New Roman"/>
                        </a:rPr>
                        <a:t>Human capital management</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c>
                  <a:txBody>
                    <a:bodyPr/>
                    <a:lstStyle/>
                    <a:p>
                      <a:pPr marL="0" marR="0">
                        <a:lnSpc>
                          <a:spcPct val="115000"/>
                        </a:lnSpc>
                        <a:spcBef>
                          <a:spcPts val="0"/>
                        </a:spcBef>
                        <a:spcAft>
                          <a:spcPts val="1000"/>
                        </a:spcAft>
                      </a:pPr>
                      <a:r>
                        <a:rPr lang="en-US" sz="1400">
                          <a:latin typeface="Verdana"/>
                          <a:ea typeface="Calibri"/>
                          <a:cs typeface="Times New Roman"/>
                        </a:rPr>
                        <a:t>$1,000</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r>
              <a:tr h="217660">
                <a:tc>
                  <a:txBody>
                    <a:bodyPr/>
                    <a:lstStyle/>
                    <a:p>
                      <a:pPr marL="0" marR="0">
                        <a:lnSpc>
                          <a:spcPct val="115000"/>
                        </a:lnSpc>
                        <a:spcBef>
                          <a:spcPts val="0"/>
                        </a:spcBef>
                        <a:spcAft>
                          <a:spcPts val="1000"/>
                        </a:spcAft>
                      </a:pPr>
                      <a:r>
                        <a:rPr lang="en-US" sz="1400" b="1">
                          <a:latin typeface="Verdana"/>
                          <a:ea typeface="Calibri"/>
                          <a:cs typeface="Times New Roman"/>
                        </a:rPr>
                        <a:t>Messaging</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c>
                  <a:txBody>
                    <a:bodyPr/>
                    <a:lstStyle/>
                    <a:p>
                      <a:pPr marL="0" marR="0">
                        <a:lnSpc>
                          <a:spcPct val="115000"/>
                        </a:lnSpc>
                        <a:spcBef>
                          <a:spcPts val="0"/>
                        </a:spcBef>
                        <a:spcAft>
                          <a:spcPts val="1000"/>
                        </a:spcAft>
                      </a:pPr>
                      <a:r>
                        <a:rPr lang="en-US" sz="1400">
                          <a:latin typeface="Verdana"/>
                          <a:ea typeface="Calibri"/>
                          <a:cs typeface="Times New Roman"/>
                        </a:rPr>
                        <a:t>$1,000</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r>
              <a:tr h="552869">
                <a:tc>
                  <a:txBody>
                    <a:bodyPr/>
                    <a:lstStyle/>
                    <a:p>
                      <a:pPr marL="0" marR="0">
                        <a:lnSpc>
                          <a:spcPct val="115000"/>
                        </a:lnSpc>
                        <a:spcBef>
                          <a:spcPts val="0"/>
                        </a:spcBef>
                        <a:spcAft>
                          <a:spcPts val="1000"/>
                        </a:spcAft>
                      </a:pPr>
                      <a:r>
                        <a:rPr lang="en-US" sz="1400" b="1">
                          <a:latin typeface="Verdana"/>
                          <a:ea typeface="Calibri"/>
                          <a:cs typeface="Times New Roman"/>
                        </a:rPr>
                        <a:t>Infrastructure</a:t>
                      </a:r>
                      <a:endParaRPr lang="en-US" sz="1400">
                        <a:latin typeface="Times New Roman"/>
                        <a:ea typeface="Calibri"/>
                        <a:cs typeface="Times New Roman"/>
                      </a:endParaRPr>
                    </a:p>
                  </a:txBody>
                  <a:tcPr marL="38100" marR="38100" marT="38100" marB="38100">
                    <a:lnL>
                      <a:noFill/>
                    </a:lnL>
                    <a:lnR>
                      <a:noFill/>
                    </a:lnR>
                    <a:lnT>
                      <a:noFill/>
                    </a:lnT>
                    <a:lnB>
                      <a:noFill/>
                    </a:lnB>
                    <a:solidFill>
                      <a:srgbClr val="FFFFFF"/>
                    </a:solidFill>
                  </a:tcPr>
                </a:tc>
                <a:tc>
                  <a:txBody>
                    <a:bodyPr/>
                    <a:lstStyle/>
                    <a:p>
                      <a:pPr marL="0" marR="0">
                        <a:lnSpc>
                          <a:spcPct val="115000"/>
                        </a:lnSpc>
                        <a:spcBef>
                          <a:spcPts val="0"/>
                        </a:spcBef>
                        <a:spcAft>
                          <a:spcPts val="1000"/>
                        </a:spcAft>
                      </a:pPr>
                      <a:r>
                        <a:rPr lang="en-US" sz="1400" dirty="0">
                          <a:latin typeface="Verdana"/>
                          <a:ea typeface="Calibri"/>
                          <a:cs typeface="Times New Roman"/>
                        </a:rPr>
                        <a:t>$700</a:t>
                      </a:r>
                      <a:endParaRPr lang="en-US" sz="1400" dirty="0">
                        <a:latin typeface="Times New Roman"/>
                        <a:ea typeface="Calibri"/>
                        <a:cs typeface="Times New Roman"/>
                      </a:endParaRPr>
                    </a:p>
                    <a:p>
                      <a:pPr>
                        <a:lnSpc>
                          <a:spcPct val="115000"/>
                        </a:lnSpc>
                      </a:pPr>
                      <a:r>
                        <a:rPr lang="en-US" sz="1400" dirty="0">
                          <a:latin typeface="Calibri"/>
                          <a:ea typeface="Times New Roman"/>
                        </a:rPr>
                        <a:t>SOURCE: ALINEAN </a:t>
                      </a:r>
                    </a:p>
                  </a:txBody>
                  <a:tcPr marL="38100" marR="38100" marT="38100" marB="38100">
                    <a:lnL>
                      <a:noFill/>
                    </a:lnL>
                    <a:lnR>
                      <a:noFill/>
                    </a:lnR>
                    <a:lnT>
                      <a:noFill/>
                    </a:lnT>
                    <a:lnB>
                      <a:noFill/>
                    </a:lnB>
                    <a:solidFill>
                      <a:srgbClr val="FFFFFF"/>
                    </a:solidFill>
                  </a:tcPr>
                </a:tc>
              </a:tr>
            </a:tbl>
          </a:graphicData>
        </a:graphic>
      </p:graphicFrame>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4" name="Subtitle 3"/>
          <p:cNvSpPr txBox="1">
            <a:spLocks/>
          </p:cNvSpPr>
          <p:nvPr/>
        </p:nvSpPr>
        <p:spPr>
          <a:xfrm>
            <a:off x="1219200" y="228600"/>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8800" b="0" i="0" u="none" strike="noStrike" kern="1200" cap="none" spc="0" normalizeH="0" baseline="0" noProof="0" dirty="0" smtClean="0">
                <a:ln>
                  <a:noFill/>
                </a:ln>
                <a:solidFill>
                  <a:srgbClr val="17375D"/>
                </a:solidFill>
                <a:effectLst/>
                <a:uLnTx/>
                <a:uFillTx/>
                <a:latin typeface="+mn-lt"/>
                <a:ea typeface="+mn-ea"/>
                <a:cs typeface="+mn-cs"/>
              </a:rPr>
              <a:t>Trend # 3</a:t>
            </a:r>
            <a:endParaRPr kumimoji="0" lang="en-US" sz="8800" b="0" i="0" u="none" strike="noStrike" kern="1200" cap="none" spc="0" normalizeH="0" baseline="0" noProof="0" dirty="0">
              <a:ln>
                <a:noFill/>
              </a:ln>
              <a:solidFill>
                <a:srgbClr val="17375D"/>
              </a:solidFill>
              <a:effectLst/>
              <a:uLnTx/>
              <a:uFillTx/>
              <a:latin typeface="+mn-lt"/>
              <a:ea typeface="+mn-ea"/>
              <a:cs typeface="+mn-cs"/>
            </a:endParaRPr>
          </a:p>
        </p:txBody>
      </p:sp>
      <p:sp>
        <p:nvSpPr>
          <p:cNvPr id="5" name="Title 1"/>
          <p:cNvSpPr txBox="1">
            <a:spLocks/>
          </p:cNvSpPr>
          <p:nvPr/>
        </p:nvSpPr>
        <p:spPr>
          <a:xfrm>
            <a:off x="685800" y="5257800"/>
            <a:ext cx="7772400" cy="1470025"/>
          </a:xfrm>
          <a:prstGeom prst="rect">
            <a:avLst/>
          </a:prstGeom>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200" b="1" i="0" u="none" strike="noStrike" kern="1200" cap="none" spc="0" normalizeH="0" baseline="0" noProof="0" smtClean="0">
                <a:ln>
                  <a:noFill/>
                </a:ln>
                <a:solidFill>
                  <a:schemeClr val="accent2">
                    <a:lumMod val="75000"/>
                  </a:schemeClr>
                </a:solidFill>
                <a:effectLst/>
                <a:uLnTx/>
                <a:uFillTx/>
                <a:latin typeface="+mj-lt"/>
                <a:ea typeface="+mj-ea"/>
                <a:cs typeface="+mj-cs"/>
              </a:rPr>
              <a:t>Equipment</a:t>
            </a:r>
            <a:r>
              <a:rPr kumimoji="0" lang="en-US" sz="7200" b="1" i="0" u="none" strike="noStrike" kern="1200" cap="none" spc="0" normalizeH="0" noProof="0" smtClean="0">
                <a:ln>
                  <a:noFill/>
                </a:ln>
                <a:solidFill>
                  <a:schemeClr val="accent2">
                    <a:lumMod val="75000"/>
                  </a:schemeClr>
                </a:solidFill>
                <a:effectLst/>
                <a:uLnTx/>
                <a:uFillTx/>
                <a:latin typeface="+mj-lt"/>
                <a:ea typeface="+mj-ea"/>
                <a:cs typeface="+mj-cs"/>
              </a:rPr>
              <a:t> Sensitivity</a:t>
            </a:r>
            <a:endParaRPr kumimoji="0" lang="en-US" sz="7200" b="1" i="0" u="none" strike="noStrike" kern="1200" cap="none" spc="0" normalizeH="0" baseline="0" noProof="0">
              <a:ln>
                <a:noFill/>
              </a:ln>
              <a:solidFill>
                <a:schemeClr val="accent2">
                  <a:lumMod val="75000"/>
                </a:schemeClr>
              </a:solidFill>
              <a:effectLst/>
              <a:uLnTx/>
              <a:uFillTx/>
              <a:latin typeface="+mj-lt"/>
              <a:ea typeface="+mj-ea"/>
              <a:cs typeface="+mj-cs"/>
            </a:endParaRPr>
          </a:p>
        </p:txBody>
      </p:sp>
      <p:pic>
        <p:nvPicPr>
          <p:cNvPr id="8" name="Picture 7" descr="fragile.jpg"/>
          <p:cNvPicPr>
            <a:picLocks noChangeAspect="1"/>
          </p:cNvPicPr>
          <p:nvPr/>
        </p:nvPicPr>
        <p:blipFill>
          <a:blip r:embed="rId4"/>
          <a:srcRect l="7692" t="8120" r="7692" b="8547"/>
          <a:stretch>
            <a:fillRect/>
          </a:stretch>
        </p:blipFill>
        <p:spPr>
          <a:xfrm>
            <a:off x="2438400" y="2057400"/>
            <a:ext cx="4191000" cy="2971800"/>
          </a:xfrm>
          <a:prstGeom prst="rect">
            <a:avLst/>
          </a:prstGeom>
        </p:spPr>
      </p:pic>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More historical trends…</a:t>
            </a:r>
            <a:endParaRPr lang="en-US">
              <a:solidFill>
                <a:srgbClr val="17375D"/>
              </a:solidFill>
            </a:endParaRPr>
          </a:p>
        </p:txBody>
      </p:sp>
      <p:sp>
        <p:nvSpPr>
          <p:cNvPr id="3" name="Content Placeholder 2"/>
          <p:cNvSpPr>
            <a:spLocks noGrp="1"/>
          </p:cNvSpPr>
          <p:nvPr>
            <p:ph idx="1"/>
          </p:nvPr>
        </p:nvSpPr>
        <p:spPr>
          <a:xfrm>
            <a:off x="304800" y="1905000"/>
            <a:ext cx="4191000" cy="4648200"/>
          </a:xfrm>
        </p:spPr>
        <p:txBody>
          <a:bodyPr>
            <a:normAutofit fontScale="70000" lnSpcReduction="20000"/>
          </a:bodyPr>
          <a:lstStyle/>
          <a:p>
            <a:pPr defTabSz="1016000" eaLnBrk="0" hangingPunct="0"/>
            <a:r>
              <a:rPr lang="en-US" sz="3400" dirty="0" smtClean="0">
                <a:solidFill>
                  <a:srgbClr val="17375D"/>
                </a:solidFill>
              </a:rPr>
              <a:t>1970s- processors ran at 2 to 5 MHz</a:t>
            </a:r>
          </a:p>
          <a:p>
            <a:pPr defTabSz="1016000" eaLnBrk="0" hangingPunct="0"/>
            <a:r>
              <a:rPr lang="en-US" sz="3400" dirty="0" smtClean="0">
                <a:solidFill>
                  <a:srgbClr val="17375D"/>
                </a:solidFill>
              </a:rPr>
              <a:t>1980s- processors ran at 6, 16 and 25 MHz</a:t>
            </a:r>
          </a:p>
          <a:p>
            <a:pPr defTabSz="1016000" eaLnBrk="0" hangingPunct="0"/>
            <a:r>
              <a:rPr lang="en-US" sz="3400" dirty="0" smtClean="0">
                <a:solidFill>
                  <a:srgbClr val="17375D"/>
                </a:solidFill>
              </a:rPr>
              <a:t>1990s- processor speeds went from 60 MHz to 650 MHz</a:t>
            </a:r>
          </a:p>
          <a:p>
            <a:pPr defTabSz="1016000" eaLnBrk="0" hangingPunct="0"/>
            <a:r>
              <a:rPr lang="en-US" sz="3400" dirty="0" smtClean="0">
                <a:solidFill>
                  <a:srgbClr val="17375D"/>
                </a:solidFill>
              </a:rPr>
              <a:t>2009- processors are running at 3 GHz and going up every month</a:t>
            </a:r>
          </a:p>
          <a:p>
            <a:pPr defTabSz="1016000" eaLnBrk="0" hangingPunct="0">
              <a:buNone/>
            </a:pPr>
            <a:r>
              <a:rPr lang="en-US" sz="3400" dirty="0" smtClean="0">
                <a:solidFill>
                  <a:srgbClr val="17375D"/>
                </a:solidFill>
                <a:latin typeface="Arial" pitchFamily="34" charset="0"/>
              </a:rPr>
              <a:t>Voltage on the chips has dropped from 24 volts&gt; 12 volts&gt; 1.5 volts&gt; </a:t>
            </a:r>
            <a:r>
              <a:rPr lang="en-US" sz="3400" dirty="0" err="1" smtClean="0">
                <a:solidFill>
                  <a:srgbClr val="17375D"/>
                </a:solidFill>
                <a:latin typeface="Arial" pitchFamily="34" charset="0"/>
              </a:rPr>
              <a:t>millivolts</a:t>
            </a:r>
            <a:r>
              <a:rPr lang="en-US" sz="3400" dirty="0" smtClean="0">
                <a:solidFill>
                  <a:srgbClr val="17375D"/>
                </a:solidFill>
                <a:latin typeface="Arial" pitchFamily="34" charset="0"/>
              </a:rPr>
              <a:t>&gt; </a:t>
            </a:r>
            <a:r>
              <a:rPr lang="en-US" sz="3400" dirty="0" err="1" smtClean="0">
                <a:solidFill>
                  <a:srgbClr val="17375D"/>
                </a:solidFill>
                <a:latin typeface="Arial" pitchFamily="34" charset="0"/>
              </a:rPr>
              <a:t>microvolts</a:t>
            </a:r>
            <a:endParaRPr lang="en-US" sz="3400" dirty="0" smtClean="0">
              <a:solidFill>
                <a:srgbClr val="17375D"/>
              </a:solidFill>
              <a:latin typeface="Arial" pitchFamily="34" charset="0"/>
            </a:endParaRPr>
          </a:p>
          <a:p>
            <a:pPr defTabSz="1016000" eaLnBrk="0" hangingPunct="0">
              <a:buNone/>
            </a:pPr>
            <a:endParaRPr lang="en-US" dirty="0" smtClean="0">
              <a:solidFill>
                <a:srgbClr val="17375D"/>
              </a:solidFill>
            </a:endParaRPr>
          </a:p>
          <a:p>
            <a:endParaRPr lang="en-US" dirty="0">
              <a:solidFill>
                <a:srgbClr val="17375D"/>
              </a:solidFill>
            </a:endParaRPr>
          </a:p>
        </p:txBody>
      </p:sp>
      <p:pic>
        <p:nvPicPr>
          <p:cNvPr id="4" name="Picture 3" descr="amd_athlon_processors.jpg"/>
          <p:cNvPicPr>
            <a:picLocks noChangeAspect="1"/>
          </p:cNvPicPr>
          <p:nvPr/>
        </p:nvPicPr>
        <p:blipFill>
          <a:blip r:embed="rId3"/>
          <a:stretch>
            <a:fillRect/>
          </a:stretch>
        </p:blipFill>
        <p:spPr>
          <a:xfrm>
            <a:off x="4572000" y="2324100"/>
            <a:ext cx="4019550" cy="3848100"/>
          </a:xfrm>
          <a:prstGeom prst="rect">
            <a:avLst/>
          </a:prstGeom>
        </p:spPr>
      </p:pic>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Problems arise…</a:t>
            </a:r>
            <a:endParaRPr lang="en-US">
              <a:solidFill>
                <a:srgbClr val="17375D"/>
              </a:solidFill>
            </a:endParaRPr>
          </a:p>
        </p:txBody>
      </p:sp>
      <p:sp>
        <p:nvSpPr>
          <p:cNvPr id="3" name="Content Placeholder 2"/>
          <p:cNvSpPr>
            <a:spLocks noGrp="1"/>
          </p:cNvSpPr>
          <p:nvPr>
            <p:ph idx="1"/>
          </p:nvPr>
        </p:nvSpPr>
        <p:spPr>
          <a:xfrm>
            <a:off x="381000" y="1981200"/>
            <a:ext cx="4038600" cy="4525963"/>
          </a:xfrm>
        </p:spPr>
        <p:txBody>
          <a:bodyPr>
            <a:normAutofit lnSpcReduction="10000"/>
          </a:bodyPr>
          <a:lstStyle/>
          <a:p>
            <a:r>
              <a:rPr lang="en-US" dirty="0" smtClean="0">
                <a:solidFill>
                  <a:srgbClr val="17375D"/>
                </a:solidFill>
              </a:rPr>
              <a:t>Computers run logic based on 1s and 0s</a:t>
            </a:r>
          </a:p>
          <a:p>
            <a:r>
              <a:rPr lang="en-US" dirty="0" smtClean="0">
                <a:solidFill>
                  <a:srgbClr val="17375D"/>
                </a:solidFill>
              </a:rPr>
              <a:t>Spikes confuse logic controllers by sending false readings</a:t>
            </a:r>
          </a:p>
          <a:p>
            <a:r>
              <a:rPr lang="en-US" dirty="0" smtClean="0">
                <a:solidFill>
                  <a:srgbClr val="17375D"/>
                </a:solidFill>
              </a:rPr>
              <a:t>80% of computer problems are power related</a:t>
            </a:r>
            <a:endParaRPr lang="en-US" dirty="0">
              <a:solidFill>
                <a:srgbClr val="17375D"/>
              </a:solidFill>
            </a:endParaRPr>
          </a:p>
        </p:txBody>
      </p:sp>
      <p:grpSp>
        <p:nvGrpSpPr>
          <p:cNvPr id="4" name="Group 22"/>
          <p:cNvGrpSpPr>
            <a:grpSpLocks/>
          </p:cNvGrpSpPr>
          <p:nvPr/>
        </p:nvGrpSpPr>
        <p:grpSpPr bwMode="auto">
          <a:xfrm>
            <a:off x="5181600" y="2209800"/>
            <a:ext cx="3200400" cy="3886200"/>
            <a:chOff x="1104" y="1152"/>
            <a:chExt cx="2880" cy="2256"/>
          </a:xfrm>
        </p:grpSpPr>
        <p:sp>
          <p:nvSpPr>
            <p:cNvPr id="5" name="Line 2"/>
            <p:cNvSpPr>
              <a:spLocks noChangeShapeType="1"/>
            </p:cNvSpPr>
            <p:nvPr/>
          </p:nvSpPr>
          <p:spPr bwMode="auto">
            <a:xfrm>
              <a:off x="1104" y="1200"/>
              <a:ext cx="0" cy="2208"/>
            </a:xfrm>
            <a:prstGeom prst="line">
              <a:avLst/>
            </a:prstGeom>
            <a:noFill/>
            <a:ln w="9525">
              <a:solidFill>
                <a:schemeClr val="tx1"/>
              </a:solidFill>
              <a:round/>
              <a:headEnd/>
              <a:tailEnd/>
            </a:ln>
          </p:spPr>
          <p:txBody>
            <a:bodyPr/>
            <a:lstStyle/>
            <a:p>
              <a:endParaRPr lang="en-US"/>
            </a:p>
          </p:txBody>
        </p:sp>
        <p:sp>
          <p:nvSpPr>
            <p:cNvPr id="6" name="Line 3"/>
            <p:cNvSpPr>
              <a:spLocks noChangeShapeType="1"/>
            </p:cNvSpPr>
            <p:nvPr/>
          </p:nvSpPr>
          <p:spPr bwMode="auto">
            <a:xfrm>
              <a:off x="1104" y="2208"/>
              <a:ext cx="2208" cy="0"/>
            </a:xfrm>
            <a:prstGeom prst="line">
              <a:avLst/>
            </a:prstGeom>
            <a:noFill/>
            <a:ln w="9525">
              <a:solidFill>
                <a:schemeClr val="tx1"/>
              </a:solidFill>
              <a:round/>
              <a:headEnd/>
              <a:tailEnd/>
            </a:ln>
          </p:spPr>
          <p:txBody>
            <a:bodyPr/>
            <a:lstStyle/>
            <a:p>
              <a:endParaRPr lang="en-US"/>
            </a:p>
          </p:txBody>
        </p:sp>
        <p:sp>
          <p:nvSpPr>
            <p:cNvPr id="7" name="Freeform 4"/>
            <p:cNvSpPr>
              <a:spLocks/>
            </p:cNvSpPr>
            <p:nvPr/>
          </p:nvSpPr>
          <p:spPr bwMode="auto">
            <a:xfrm>
              <a:off x="1104" y="1512"/>
              <a:ext cx="2016" cy="1512"/>
            </a:xfrm>
            <a:custGeom>
              <a:avLst/>
              <a:gdLst>
                <a:gd name="T0" fmla="*/ 0 w 2016"/>
                <a:gd name="T1" fmla="*/ 696 h 1512"/>
                <a:gd name="T2" fmla="*/ 432 w 2016"/>
                <a:gd name="T3" fmla="*/ 120 h 1512"/>
                <a:gd name="T4" fmla="*/ 1296 w 2016"/>
                <a:gd name="T5" fmla="*/ 1416 h 1512"/>
                <a:gd name="T6" fmla="*/ 2016 w 2016"/>
                <a:gd name="T7" fmla="*/ 696 h 1512"/>
                <a:gd name="T8" fmla="*/ 0 60000 65536"/>
                <a:gd name="T9" fmla="*/ 0 60000 65536"/>
                <a:gd name="T10" fmla="*/ 0 60000 65536"/>
                <a:gd name="T11" fmla="*/ 0 60000 65536"/>
                <a:gd name="T12" fmla="*/ 0 w 2016"/>
                <a:gd name="T13" fmla="*/ 0 h 1512"/>
                <a:gd name="T14" fmla="*/ 2016 w 2016"/>
                <a:gd name="T15" fmla="*/ 1512 h 1512"/>
              </a:gdLst>
              <a:ahLst/>
              <a:cxnLst>
                <a:cxn ang="T8">
                  <a:pos x="T0" y="T1"/>
                </a:cxn>
                <a:cxn ang="T9">
                  <a:pos x="T2" y="T3"/>
                </a:cxn>
                <a:cxn ang="T10">
                  <a:pos x="T4" y="T5"/>
                </a:cxn>
                <a:cxn ang="T11">
                  <a:pos x="T6" y="T7"/>
                </a:cxn>
              </a:cxnLst>
              <a:rect l="T12" t="T13" r="T14" b="T15"/>
              <a:pathLst>
                <a:path w="2016" h="1512">
                  <a:moveTo>
                    <a:pt x="0" y="696"/>
                  </a:moveTo>
                  <a:cubicBezTo>
                    <a:pt x="108" y="348"/>
                    <a:pt x="216" y="0"/>
                    <a:pt x="432" y="120"/>
                  </a:cubicBezTo>
                  <a:cubicBezTo>
                    <a:pt x="648" y="240"/>
                    <a:pt x="1032" y="1320"/>
                    <a:pt x="1296" y="1416"/>
                  </a:cubicBezTo>
                  <a:cubicBezTo>
                    <a:pt x="1560" y="1512"/>
                    <a:pt x="1788" y="1104"/>
                    <a:pt x="2016" y="696"/>
                  </a:cubicBezTo>
                </a:path>
              </a:pathLst>
            </a:custGeom>
            <a:noFill/>
            <a:ln w="9525">
              <a:solidFill>
                <a:schemeClr val="tx1"/>
              </a:solidFill>
              <a:round/>
              <a:headEnd/>
              <a:tailEnd/>
            </a:ln>
          </p:spPr>
          <p:txBody>
            <a:bodyPr/>
            <a:lstStyle/>
            <a:p>
              <a:pPr algn="ctr" eaLnBrk="0" hangingPunct="0"/>
              <a:endParaRPr lang="en-US"/>
            </a:p>
          </p:txBody>
        </p:sp>
        <p:sp>
          <p:nvSpPr>
            <p:cNvPr id="8" name="Text Box 5"/>
            <p:cNvSpPr txBox="1">
              <a:spLocks noChangeArrowheads="1"/>
            </p:cNvSpPr>
            <p:nvPr/>
          </p:nvSpPr>
          <p:spPr bwMode="auto">
            <a:xfrm>
              <a:off x="1344" y="1296"/>
              <a:ext cx="288" cy="211"/>
            </a:xfrm>
            <a:prstGeom prst="rect">
              <a:avLst/>
            </a:prstGeom>
            <a:noFill/>
            <a:ln w="9525">
              <a:noFill/>
              <a:miter lim="800000"/>
              <a:headEnd/>
              <a:tailEnd/>
            </a:ln>
          </p:spPr>
          <p:txBody>
            <a:bodyPr>
              <a:spAutoFit/>
            </a:bodyPr>
            <a:lstStyle/>
            <a:p>
              <a:pPr eaLnBrk="0" hangingPunct="0">
                <a:spcBef>
                  <a:spcPct val="50000"/>
                </a:spcBef>
              </a:pPr>
              <a:r>
                <a:rPr lang="en-US" sz="2400" b="0" u="sng">
                  <a:latin typeface="Times" charset="0"/>
                </a:rPr>
                <a:t>1</a:t>
              </a:r>
            </a:p>
          </p:txBody>
        </p:sp>
        <p:sp>
          <p:nvSpPr>
            <p:cNvPr id="9" name="Text Box 6"/>
            <p:cNvSpPr txBox="1">
              <a:spLocks noChangeArrowheads="1"/>
            </p:cNvSpPr>
            <p:nvPr/>
          </p:nvSpPr>
          <p:spPr bwMode="auto">
            <a:xfrm>
              <a:off x="1872" y="2016"/>
              <a:ext cx="288" cy="212"/>
            </a:xfrm>
            <a:prstGeom prst="rect">
              <a:avLst/>
            </a:prstGeom>
            <a:noFill/>
            <a:ln w="9525">
              <a:noFill/>
              <a:miter lim="800000"/>
              <a:headEnd/>
              <a:tailEnd/>
            </a:ln>
          </p:spPr>
          <p:txBody>
            <a:bodyPr>
              <a:spAutoFit/>
            </a:bodyPr>
            <a:lstStyle/>
            <a:p>
              <a:pPr eaLnBrk="0" hangingPunct="0">
                <a:spcBef>
                  <a:spcPct val="50000"/>
                </a:spcBef>
              </a:pPr>
              <a:r>
                <a:rPr lang="en-US" sz="2400" b="0" u="sng">
                  <a:latin typeface="Times" charset="0"/>
                </a:rPr>
                <a:t>1</a:t>
              </a:r>
            </a:p>
          </p:txBody>
        </p:sp>
        <p:sp>
          <p:nvSpPr>
            <p:cNvPr id="10" name="Text Box 7"/>
            <p:cNvSpPr txBox="1">
              <a:spLocks noChangeArrowheads="1"/>
            </p:cNvSpPr>
            <p:nvPr/>
          </p:nvSpPr>
          <p:spPr bwMode="auto">
            <a:xfrm>
              <a:off x="2304" y="2976"/>
              <a:ext cx="384" cy="212"/>
            </a:xfrm>
            <a:prstGeom prst="rect">
              <a:avLst/>
            </a:prstGeom>
            <a:noFill/>
            <a:ln w="9525">
              <a:noFill/>
              <a:miter lim="800000"/>
              <a:headEnd/>
              <a:tailEnd/>
            </a:ln>
          </p:spPr>
          <p:txBody>
            <a:bodyPr>
              <a:spAutoFit/>
            </a:bodyPr>
            <a:lstStyle/>
            <a:p>
              <a:pPr eaLnBrk="0" hangingPunct="0">
                <a:spcBef>
                  <a:spcPct val="50000"/>
                </a:spcBef>
              </a:pPr>
              <a:r>
                <a:rPr lang="en-US" sz="2400" b="0" u="sng">
                  <a:latin typeface="Times" charset="0"/>
                </a:rPr>
                <a:t>  1</a:t>
              </a:r>
            </a:p>
          </p:txBody>
        </p:sp>
        <p:sp>
          <p:nvSpPr>
            <p:cNvPr id="11" name="Text Box 8"/>
            <p:cNvSpPr txBox="1">
              <a:spLocks noChangeArrowheads="1"/>
            </p:cNvSpPr>
            <p:nvPr/>
          </p:nvSpPr>
          <p:spPr bwMode="auto">
            <a:xfrm>
              <a:off x="3072" y="2208"/>
              <a:ext cx="384" cy="212"/>
            </a:xfrm>
            <a:prstGeom prst="rect">
              <a:avLst/>
            </a:prstGeom>
            <a:noFill/>
            <a:ln w="9525">
              <a:noFill/>
              <a:miter lim="800000"/>
              <a:headEnd/>
              <a:tailEnd/>
            </a:ln>
          </p:spPr>
          <p:txBody>
            <a:bodyPr>
              <a:spAutoFit/>
            </a:bodyPr>
            <a:lstStyle/>
            <a:p>
              <a:pPr eaLnBrk="0" hangingPunct="0">
                <a:spcBef>
                  <a:spcPct val="50000"/>
                </a:spcBef>
              </a:pPr>
              <a:r>
                <a:rPr lang="en-US" sz="2400" b="0" u="sng">
                  <a:latin typeface="Times" charset="0"/>
                </a:rPr>
                <a:t>0</a:t>
              </a:r>
            </a:p>
          </p:txBody>
        </p:sp>
        <p:sp>
          <p:nvSpPr>
            <p:cNvPr id="12" name="Line 9"/>
            <p:cNvSpPr>
              <a:spLocks noChangeShapeType="1"/>
            </p:cNvSpPr>
            <p:nvPr/>
          </p:nvSpPr>
          <p:spPr bwMode="auto">
            <a:xfrm>
              <a:off x="3312" y="1632"/>
              <a:ext cx="0" cy="1200"/>
            </a:xfrm>
            <a:prstGeom prst="line">
              <a:avLst/>
            </a:prstGeom>
            <a:noFill/>
            <a:ln w="9525">
              <a:solidFill>
                <a:schemeClr val="tx1"/>
              </a:solidFill>
              <a:round/>
              <a:headEnd/>
              <a:tailEnd/>
            </a:ln>
          </p:spPr>
          <p:txBody>
            <a:bodyPr/>
            <a:lstStyle/>
            <a:p>
              <a:endParaRPr lang="en-US"/>
            </a:p>
          </p:txBody>
        </p:sp>
        <p:sp>
          <p:nvSpPr>
            <p:cNvPr id="13" name="Line 10"/>
            <p:cNvSpPr>
              <a:spLocks noChangeShapeType="1"/>
            </p:cNvSpPr>
            <p:nvPr/>
          </p:nvSpPr>
          <p:spPr bwMode="auto">
            <a:xfrm>
              <a:off x="3312" y="1632"/>
              <a:ext cx="672" cy="0"/>
            </a:xfrm>
            <a:prstGeom prst="line">
              <a:avLst/>
            </a:prstGeom>
            <a:noFill/>
            <a:ln w="9525">
              <a:solidFill>
                <a:schemeClr val="tx1"/>
              </a:solidFill>
              <a:round/>
              <a:headEnd/>
              <a:tailEnd/>
            </a:ln>
          </p:spPr>
          <p:txBody>
            <a:bodyPr/>
            <a:lstStyle/>
            <a:p>
              <a:endParaRPr lang="en-US"/>
            </a:p>
          </p:txBody>
        </p:sp>
        <p:sp>
          <p:nvSpPr>
            <p:cNvPr id="14" name="Line 11"/>
            <p:cNvSpPr>
              <a:spLocks noChangeShapeType="1"/>
            </p:cNvSpPr>
            <p:nvPr/>
          </p:nvSpPr>
          <p:spPr bwMode="auto">
            <a:xfrm>
              <a:off x="3984" y="1632"/>
              <a:ext cx="0" cy="1200"/>
            </a:xfrm>
            <a:prstGeom prst="line">
              <a:avLst/>
            </a:prstGeom>
            <a:noFill/>
            <a:ln w="9525">
              <a:solidFill>
                <a:schemeClr val="tx1"/>
              </a:solidFill>
              <a:round/>
              <a:headEnd/>
              <a:tailEnd/>
            </a:ln>
          </p:spPr>
          <p:txBody>
            <a:bodyPr/>
            <a:lstStyle/>
            <a:p>
              <a:endParaRPr lang="en-US"/>
            </a:p>
          </p:txBody>
        </p:sp>
        <p:sp>
          <p:nvSpPr>
            <p:cNvPr id="15" name="Line 12"/>
            <p:cNvSpPr>
              <a:spLocks noChangeShapeType="1"/>
            </p:cNvSpPr>
            <p:nvPr/>
          </p:nvSpPr>
          <p:spPr bwMode="auto">
            <a:xfrm>
              <a:off x="3312" y="2832"/>
              <a:ext cx="672" cy="0"/>
            </a:xfrm>
            <a:prstGeom prst="line">
              <a:avLst/>
            </a:prstGeom>
            <a:noFill/>
            <a:ln w="9525">
              <a:solidFill>
                <a:schemeClr val="tx1"/>
              </a:solidFill>
              <a:round/>
              <a:headEnd/>
              <a:tailEnd/>
            </a:ln>
          </p:spPr>
          <p:txBody>
            <a:bodyPr/>
            <a:lstStyle/>
            <a:p>
              <a:endParaRPr lang="en-US"/>
            </a:p>
          </p:txBody>
        </p:sp>
        <p:sp>
          <p:nvSpPr>
            <p:cNvPr id="16" name="Line 13"/>
            <p:cNvSpPr>
              <a:spLocks noChangeShapeType="1"/>
            </p:cNvSpPr>
            <p:nvPr/>
          </p:nvSpPr>
          <p:spPr bwMode="auto">
            <a:xfrm flipV="1">
              <a:off x="3312" y="1680"/>
              <a:ext cx="624" cy="1152"/>
            </a:xfrm>
            <a:prstGeom prst="line">
              <a:avLst/>
            </a:prstGeom>
            <a:noFill/>
            <a:ln w="9525">
              <a:solidFill>
                <a:schemeClr val="tx1"/>
              </a:solidFill>
              <a:round/>
              <a:headEnd/>
              <a:tailEnd/>
            </a:ln>
          </p:spPr>
          <p:txBody>
            <a:bodyPr/>
            <a:lstStyle/>
            <a:p>
              <a:endParaRPr lang="en-US"/>
            </a:p>
          </p:txBody>
        </p:sp>
        <p:sp>
          <p:nvSpPr>
            <p:cNvPr id="17" name="Freeform 14"/>
            <p:cNvSpPr>
              <a:spLocks/>
            </p:cNvSpPr>
            <p:nvPr/>
          </p:nvSpPr>
          <p:spPr bwMode="auto">
            <a:xfrm>
              <a:off x="3360" y="1720"/>
              <a:ext cx="288" cy="248"/>
            </a:xfrm>
            <a:custGeom>
              <a:avLst/>
              <a:gdLst>
                <a:gd name="T0" fmla="*/ 0 w 288"/>
                <a:gd name="T1" fmla="*/ 200 h 248"/>
                <a:gd name="T2" fmla="*/ 96 w 288"/>
                <a:gd name="T3" fmla="*/ 8 h 248"/>
                <a:gd name="T4" fmla="*/ 144 w 288"/>
                <a:gd name="T5" fmla="*/ 248 h 248"/>
                <a:gd name="T6" fmla="*/ 288 w 288"/>
                <a:gd name="T7" fmla="*/ 8 h 248"/>
                <a:gd name="T8" fmla="*/ 0 60000 65536"/>
                <a:gd name="T9" fmla="*/ 0 60000 65536"/>
                <a:gd name="T10" fmla="*/ 0 60000 65536"/>
                <a:gd name="T11" fmla="*/ 0 60000 65536"/>
                <a:gd name="T12" fmla="*/ 0 w 288"/>
                <a:gd name="T13" fmla="*/ 0 h 248"/>
                <a:gd name="T14" fmla="*/ 288 w 288"/>
                <a:gd name="T15" fmla="*/ 248 h 248"/>
              </a:gdLst>
              <a:ahLst/>
              <a:cxnLst>
                <a:cxn ang="T8">
                  <a:pos x="T0" y="T1"/>
                </a:cxn>
                <a:cxn ang="T9">
                  <a:pos x="T2" y="T3"/>
                </a:cxn>
                <a:cxn ang="T10">
                  <a:pos x="T4" y="T5"/>
                </a:cxn>
                <a:cxn ang="T11">
                  <a:pos x="T6" y="T7"/>
                </a:cxn>
              </a:cxnLst>
              <a:rect l="T12" t="T13" r="T14" b="T15"/>
              <a:pathLst>
                <a:path w="288" h="248">
                  <a:moveTo>
                    <a:pt x="0" y="200"/>
                  </a:moveTo>
                  <a:cubicBezTo>
                    <a:pt x="36" y="100"/>
                    <a:pt x="72" y="0"/>
                    <a:pt x="96" y="8"/>
                  </a:cubicBezTo>
                  <a:cubicBezTo>
                    <a:pt x="120" y="16"/>
                    <a:pt x="112" y="248"/>
                    <a:pt x="144" y="248"/>
                  </a:cubicBezTo>
                  <a:cubicBezTo>
                    <a:pt x="176" y="248"/>
                    <a:pt x="272" y="40"/>
                    <a:pt x="288" y="8"/>
                  </a:cubicBezTo>
                </a:path>
              </a:pathLst>
            </a:custGeom>
            <a:noFill/>
            <a:ln w="9525">
              <a:solidFill>
                <a:schemeClr val="tx1"/>
              </a:solidFill>
              <a:round/>
              <a:headEnd/>
              <a:tailEnd/>
            </a:ln>
          </p:spPr>
          <p:txBody>
            <a:bodyPr/>
            <a:lstStyle/>
            <a:p>
              <a:pPr algn="ctr" eaLnBrk="0" hangingPunct="0"/>
              <a:endParaRPr lang="en-US"/>
            </a:p>
          </p:txBody>
        </p:sp>
        <p:sp>
          <p:nvSpPr>
            <p:cNvPr id="18" name="Line 15"/>
            <p:cNvSpPr>
              <a:spLocks noChangeShapeType="1"/>
            </p:cNvSpPr>
            <p:nvPr/>
          </p:nvSpPr>
          <p:spPr bwMode="auto">
            <a:xfrm>
              <a:off x="3552" y="2496"/>
              <a:ext cx="240" cy="0"/>
            </a:xfrm>
            <a:prstGeom prst="line">
              <a:avLst/>
            </a:prstGeom>
            <a:noFill/>
            <a:ln w="9525">
              <a:solidFill>
                <a:schemeClr val="tx1"/>
              </a:solidFill>
              <a:round/>
              <a:headEnd/>
              <a:tailEnd/>
            </a:ln>
          </p:spPr>
          <p:txBody>
            <a:bodyPr/>
            <a:lstStyle/>
            <a:p>
              <a:endParaRPr lang="en-US"/>
            </a:p>
          </p:txBody>
        </p:sp>
        <p:sp>
          <p:nvSpPr>
            <p:cNvPr id="19" name="Line 16"/>
            <p:cNvSpPr>
              <a:spLocks noChangeShapeType="1"/>
            </p:cNvSpPr>
            <p:nvPr/>
          </p:nvSpPr>
          <p:spPr bwMode="auto">
            <a:xfrm>
              <a:off x="3552" y="2640"/>
              <a:ext cx="240" cy="0"/>
            </a:xfrm>
            <a:prstGeom prst="line">
              <a:avLst/>
            </a:prstGeom>
            <a:noFill/>
            <a:ln w="9525">
              <a:solidFill>
                <a:schemeClr val="tx1"/>
              </a:solidFill>
              <a:round/>
              <a:headEnd/>
              <a:tailEnd/>
            </a:ln>
          </p:spPr>
          <p:txBody>
            <a:bodyPr/>
            <a:lstStyle/>
            <a:p>
              <a:endParaRPr lang="en-US"/>
            </a:p>
          </p:txBody>
        </p:sp>
        <p:grpSp>
          <p:nvGrpSpPr>
            <p:cNvPr id="20" name="Group 19"/>
            <p:cNvGrpSpPr>
              <a:grpSpLocks/>
            </p:cNvGrpSpPr>
            <p:nvPr/>
          </p:nvGrpSpPr>
          <p:grpSpPr bwMode="auto">
            <a:xfrm>
              <a:off x="1872" y="1152"/>
              <a:ext cx="48" cy="2064"/>
              <a:chOff x="1872" y="1152"/>
              <a:chExt cx="48" cy="2064"/>
            </a:xfrm>
          </p:grpSpPr>
          <p:sp>
            <p:nvSpPr>
              <p:cNvPr id="21" name="Line 18"/>
              <p:cNvSpPr>
                <a:spLocks noChangeShapeType="1"/>
              </p:cNvSpPr>
              <p:nvPr/>
            </p:nvSpPr>
            <p:spPr bwMode="auto">
              <a:xfrm flipV="1">
                <a:off x="1872" y="1152"/>
                <a:ext cx="48" cy="1008"/>
              </a:xfrm>
              <a:prstGeom prst="line">
                <a:avLst/>
              </a:prstGeom>
              <a:noFill/>
              <a:ln w="9525">
                <a:solidFill>
                  <a:srgbClr val="FF0000"/>
                </a:solidFill>
                <a:round/>
                <a:headEnd/>
                <a:tailEnd/>
              </a:ln>
            </p:spPr>
            <p:txBody>
              <a:bodyPr/>
              <a:lstStyle/>
              <a:p>
                <a:endParaRPr lang="en-US"/>
              </a:p>
            </p:txBody>
          </p:sp>
          <p:sp>
            <p:nvSpPr>
              <p:cNvPr id="22" name="Line 19"/>
              <p:cNvSpPr>
                <a:spLocks noChangeShapeType="1"/>
              </p:cNvSpPr>
              <p:nvPr/>
            </p:nvSpPr>
            <p:spPr bwMode="auto">
              <a:xfrm flipH="1">
                <a:off x="1872" y="1152"/>
                <a:ext cx="48" cy="2064"/>
              </a:xfrm>
              <a:prstGeom prst="line">
                <a:avLst/>
              </a:prstGeom>
              <a:noFill/>
              <a:ln w="9525">
                <a:solidFill>
                  <a:srgbClr val="FF0000"/>
                </a:solidFill>
                <a:round/>
                <a:headEnd/>
                <a:tailEnd/>
              </a:ln>
            </p:spPr>
            <p:txBody>
              <a:bodyPr/>
              <a:lstStyle/>
              <a:p>
                <a:endParaRPr lang="en-US"/>
              </a:p>
            </p:txBody>
          </p:sp>
          <p:sp>
            <p:nvSpPr>
              <p:cNvPr id="23" name="Line 20"/>
              <p:cNvSpPr>
                <a:spLocks noChangeShapeType="1"/>
              </p:cNvSpPr>
              <p:nvPr/>
            </p:nvSpPr>
            <p:spPr bwMode="auto">
              <a:xfrm flipV="1">
                <a:off x="1872" y="2208"/>
                <a:ext cx="48" cy="1008"/>
              </a:xfrm>
              <a:prstGeom prst="line">
                <a:avLst/>
              </a:prstGeom>
              <a:noFill/>
              <a:ln w="9525">
                <a:solidFill>
                  <a:srgbClr val="FF0000"/>
                </a:solidFill>
                <a:round/>
                <a:headEnd/>
                <a:tailEnd/>
              </a:ln>
            </p:spPr>
            <p:txBody>
              <a:bodyPr/>
              <a:lstStyle/>
              <a:p>
                <a:endParaRPr lang="en-US"/>
              </a:p>
            </p:txBody>
          </p:sp>
        </p:grpSp>
      </p:gr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Problems multiply…</a:t>
            </a:r>
            <a:endParaRPr lang="en-US">
              <a:solidFill>
                <a:srgbClr val="17375D"/>
              </a:solidFill>
            </a:endParaRPr>
          </a:p>
        </p:txBody>
      </p:sp>
      <p:sp>
        <p:nvSpPr>
          <p:cNvPr id="3" name="Content Placeholder 2"/>
          <p:cNvSpPr>
            <a:spLocks noGrp="1"/>
          </p:cNvSpPr>
          <p:nvPr>
            <p:ph idx="1"/>
          </p:nvPr>
        </p:nvSpPr>
        <p:spPr>
          <a:xfrm>
            <a:off x="304800" y="1905000"/>
            <a:ext cx="4191000" cy="4724400"/>
          </a:xfrm>
        </p:spPr>
        <p:txBody>
          <a:bodyPr>
            <a:normAutofit fontScale="92500" lnSpcReduction="20000"/>
          </a:bodyPr>
          <a:lstStyle/>
          <a:p>
            <a:r>
              <a:rPr lang="en-US" dirty="0" smtClean="0">
                <a:solidFill>
                  <a:srgbClr val="17375D"/>
                </a:solidFill>
              </a:rPr>
              <a:t>Processors are everywhere</a:t>
            </a:r>
          </a:p>
          <a:p>
            <a:r>
              <a:rPr lang="en-US" dirty="0" smtClean="0">
                <a:solidFill>
                  <a:srgbClr val="17375D"/>
                </a:solidFill>
              </a:rPr>
              <a:t>Circuit boards become smaller daily</a:t>
            </a:r>
          </a:p>
          <a:p>
            <a:r>
              <a:rPr lang="en-US" dirty="0" smtClean="0">
                <a:solidFill>
                  <a:srgbClr val="17375D"/>
                </a:solidFill>
              </a:rPr>
              <a:t>Repair is typically not an option</a:t>
            </a:r>
          </a:p>
          <a:p>
            <a:r>
              <a:rPr lang="en-US" dirty="0" smtClean="0">
                <a:solidFill>
                  <a:srgbClr val="17375D"/>
                </a:solidFill>
              </a:rPr>
              <a:t>Replacement costs skyrocket</a:t>
            </a:r>
          </a:p>
          <a:p>
            <a:r>
              <a:rPr lang="en-US" dirty="0" smtClean="0">
                <a:solidFill>
                  <a:srgbClr val="17375D"/>
                </a:solidFill>
              </a:rPr>
              <a:t>72.3 million employees work at a computer every day</a:t>
            </a:r>
          </a:p>
          <a:p>
            <a:endParaRPr lang="en-US" dirty="0">
              <a:solidFill>
                <a:srgbClr val="17375D"/>
              </a:solidFill>
            </a:endParaRPr>
          </a:p>
        </p:txBody>
      </p:sp>
      <p:pic>
        <p:nvPicPr>
          <p:cNvPr id="4" name="Picture 3" descr="FrustratedWoman.jpg"/>
          <p:cNvPicPr>
            <a:picLocks noChangeAspect="1"/>
          </p:cNvPicPr>
          <p:nvPr/>
        </p:nvPicPr>
        <p:blipFill>
          <a:blip r:embed="rId3"/>
          <a:stretch>
            <a:fillRect/>
          </a:stretch>
        </p:blipFill>
        <p:spPr>
          <a:xfrm>
            <a:off x="4415288" y="2438400"/>
            <a:ext cx="4364966" cy="3657600"/>
          </a:xfrm>
          <a:prstGeom prst="rect">
            <a:avLst/>
          </a:prstGeom>
        </p:spPr>
      </p:pic>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chemeClr val="tx2">
                    <a:lumMod val="50000"/>
                  </a:schemeClr>
                </a:solidFill>
              </a:rPr>
              <a:t>Areas Covered</a:t>
            </a:r>
            <a:endParaRPr lang="en-US">
              <a:solidFill>
                <a:schemeClr val="tx2">
                  <a:lumMod val="50000"/>
                </a:schemeClr>
              </a:solidFill>
            </a:endParaRPr>
          </a:p>
        </p:txBody>
      </p:sp>
      <p:sp>
        <p:nvSpPr>
          <p:cNvPr id="3" name="Content Placeholder 2"/>
          <p:cNvSpPr>
            <a:spLocks noGrp="1"/>
          </p:cNvSpPr>
          <p:nvPr>
            <p:ph idx="1"/>
          </p:nvPr>
        </p:nvSpPr>
        <p:spPr>
          <a:xfrm>
            <a:off x="228600" y="1905000"/>
            <a:ext cx="4572000" cy="4525963"/>
          </a:xfrm>
        </p:spPr>
        <p:txBody>
          <a:bodyPr>
            <a:normAutofit/>
          </a:bodyPr>
          <a:lstStyle/>
          <a:p>
            <a:r>
              <a:rPr lang="en-US" sz="2800" dirty="0" smtClean="0">
                <a:solidFill>
                  <a:srgbClr val="17375D"/>
                </a:solidFill>
              </a:rPr>
              <a:t>Threatening Trends</a:t>
            </a:r>
          </a:p>
          <a:p>
            <a:pPr marL="971550" lvl="1" indent="-514350">
              <a:buFont typeface="Arial" pitchFamily="34" charset="0"/>
              <a:buAutoNum type="arabicPeriod"/>
            </a:pPr>
            <a:r>
              <a:rPr lang="en-US" dirty="0" smtClean="0">
                <a:solidFill>
                  <a:schemeClr val="tx2">
                    <a:lumMod val="75000"/>
                  </a:schemeClr>
                </a:solidFill>
              </a:rPr>
              <a:t>Power Problems</a:t>
            </a:r>
          </a:p>
          <a:p>
            <a:pPr marL="971550" lvl="1" indent="-514350">
              <a:buAutoNum type="arabicPeriod"/>
            </a:pPr>
            <a:r>
              <a:rPr lang="en-US" dirty="0" smtClean="0">
                <a:solidFill>
                  <a:srgbClr val="17375D"/>
                </a:solidFill>
              </a:rPr>
              <a:t>Costs of Downtime</a:t>
            </a:r>
          </a:p>
          <a:p>
            <a:pPr marL="971550" lvl="1" indent="-514350">
              <a:buAutoNum type="arabicPeriod"/>
            </a:pPr>
            <a:r>
              <a:rPr lang="en-US" dirty="0" smtClean="0">
                <a:solidFill>
                  <a:srgbClr val="17375D"/>
                </a:solidFill>
              </a:rPr>
              <a:t>Equipment Sensitivity</a:t>
            </a:r>
          </a:p>
          <a:p>
            <a:pPr marL="971550" lvl="1" indent="-514350">
              <a:buAutoNum type="arabicPeriod"/>
            </a:pPr>
            <a:r>
              <a:rPr lang="en-US" dirty="0" smtClean="0">
                <a:solidFill>
                  <a:srgbClr val="17375D"/>
                </a:solidFill>
              </a:rPr>
              <a:t>Black Box “Cure-Alls”</a:t>
            </a:r>
          </a:p>
          <a:p>
            <a:pPr marL="971550" lvl="1" indent="-514350">
              <a:buAutoNum type="arabicPeriod"/>
            </a:pPr>
            <a:r>
              <a:rPr lang="en-US" dirty="0" smtClean="0">
                <a:solidFill>
                  <a:schemeClr val="tx2">
                    <a:lumMod val="75000"/>
                  </a:schemeClr>
                </a:solidFill>
              </a:rPr>
              <a:t>New Industry Dangers</a:t>
            </a:r>
          </a:p>
          <a:p>
            <a:pPr marL="971550" lvl="1" indent="-514350">
              <a:buAutoNum type="arabicPeriod"/>
            </a:pPr>
            <a:r>
              <a:rPr lang="en-US" dirty="0" smtClean="0">
                <a:solidFill>
                  <a:schemeClr val="tx2">
                    <a:lumMod val="75000"/>
                  </a:schemeClr>
                </a:solidFill>
              </a:rPr>
              <a:t>Product Discrepancies</a:t>
            </a:r>
          </a:p>
          <a:p>
            <a:pPr marL="971550" lvl="1" indent="-514350">
              <a:buAutoNum type="arabicPeriod"/>
            </a:pPr>
            <a:endParaRPr lang="en-US" dirty="0" smtClean="0">
              <a:solidFill>
                <a:schemeClr val="tx2">
                  <a:lumMod val="75000"/>
                </a:schemeClr>
              </a:solidFill>
            </a:endParaRPr>
          </a:p>
          <a:p>
            <a:pPr marL="971550" lvl="1" indent="-514350">
              <a:buAutoNum type="arabicPeriod"/>
            </a:pPr>
            <a:endParaRPr lang="en-US" dirty="0" smtClean="0">
              <a:solidFill>
                <a:schemeClr val="tx2">
                  <a:lumMod val="75000"/>
                </a:schemeClr>
              </a:solidFill>
            </a:endParaRPr>
          </a:p>
          <a:p>
            <a:pPr marL="971550" lvl="1" indent="-514350">
              <a:buNone/>
            </a:pPr>
            <a:endParaRPr lang="en-US" dirty="0" smtClean="0"/>
          </a:p>
          <a:p>
            <a:endParaRPr lang="en-US" sz="2800" dirty="0" smtClean="0"/>
          </a:p>
          <a:p>
            <a:pPr lvl="1"/>
            <a:endParaRPr lang="en-US" dirty="0"/>
          </a:p>
        </p:txBody>
      </p:sp>
      <p:pic>
        <p:nvPicPr>
          <p:cNvPr id="4" name="Picture 3" descr="Black_out_picture_8-2003.jpg"/>
          <p:cNvPicPr>
            <a:picLocks noChangeAspect="1"/>
          </p:cNvPicPr>
          <p:nvPr/>
        </p:nvPicPr>
        <p:blipFill>
          <a:blip r:embed="rId3"/>
          <a:srcRect t="12500" r="6589"/>
          <a:stretch>
            <a:fillRect/>
          </a:stretch>
        </p:blipFill>
        <p:spPr>
          <a:xfrm>
            <a:off x="4800600" y="2438400"/>
            <a:ext cx="3886200" cy="3200400"/>
          </a:xfrm>
          <a:prstGeom prst="rect">
            <a:avLst/>
          </a:prstGeom>
          <a:ln>
            <a:solidFill>
              <a:schemeClr val="bg1"/>
            </a:solidFill>
          </a:ln>
          <a:effectLst>
            <a:outerShdw blurRad="50800" dist="114300" dir="3960000" sx="99000" sy="99000" algn="ctr" rotWithShape="0">
              <a:schemeClr val="tx1">
                <a:alpha val="79000"/>
              </a:schemeClr>
            </a:outerShdw>
          </a:effectLst>
        </p:spPr>
      </p:pic>
      <p:sp>
        <p:nvSpPr>
          <p:cNvPr id="5" name="Oval 4"/>
          <p:cNvSpPr/>
          <p:nvPr/>
        </p:nvSpPr>
        <p:spPr>
          <a:xfrm>
            <a:off x="7315200" y="3124200"/>
            <a:ext cx="1219200" cy="838200"/>
          </a:xfrm>
          <a:prstGeom prst="ellipse">
            <a:avLst/>
          </a:prstGeom>
          <a:noFill/>
          <a:ln w="44450">
            <a:solidFill>
              <a:srgbClr val="FFFF00">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Not just the computers…</a:t>
            </a:r>
            <a:endParaRPr lang="en-US">
              <a:solidFill>
                <a:srgbClr val="17375D"/>
              </a:solidFill>
            </a:endParaRPr>
          </a:p>
        </p:txBody>
      </p:sp>
      <p:sp>
        <p:nvSpPr>
          <p:cNvPr id="3" name="Content Placeholder 2"/>
          <p:cNvSpPr>
            <a:spLocks noGrp="1"/>
          </p:cNvSpPr>
          <p:nvPr>
            <p:ph idx="1"/>
          </p:nvPr>
        </p:nvSpPr>
        <p:spPr>
          <a:xfrm>
            <a:off x="5105400" y="1905000"/>
            <a:ext cx="4191000" cy="4648200"/>
          </a:xfrm>
        </p:spPr>
        <p:txBody>
          <a:bodyPr/>
          <a:lstStyle/>
          <a:p>
            <a:r>
              <a:rPr lang="en-US" dirty="0" smtClean="0">
                <a:solidFill>
                  <a:srgbClr val="17375D"/>
                </a:solidFill>
              </a:rPr>
              <a:t>Large Motors</a:t>
            </a:r>
          </a:p>
          <a:p>
            <a:r>
              <a:rPr lang="en-US" dirty="0" smtClean="0">
                <a:solidFill>
                  <a:srgbClr val="17375D"/>
                </a:solidFill>
              </a:rPr>
              <a:t>Large Pumps</a:t>
            </a:r>
          </a:p>
          <a:p>
            <a:r>
              <a:rPr lang="en-US" dirty="0" smtClean="0">
                <a:solidFill>
                  <a:srgbClr val="17375D"/>
                </a:solidFill>
              </a:rPr>
              <a:t>Communication Systems</a:t>
            </a:r>
          </a:p>
          <a:p>
            <a:r>
              <a:rPr lang="en-US" dirty="0" smtClean="0">
                <a:solidFill>
                  <a:srgbClr val="17375D"/>
                </a:solidFill>
              </a:rPr>
              <a:t>Televisions</a:t>
            </a:r>
          </a:p>
          <a:p>
            <a:r>
              <a:rPr lang="en-US" dirty="0" smtClean="0">
                <a:solidFill>
                  <a:srgbClr val="17375D"/>
                </a:solidFill>
              </a:rPr>
              <a:t>Sound Equipment</a:t>
            </a:r>
          </a:p>
          <a:p>
            <a:r>
              <a:rPr lang="en-US" dirty="0" smtClean="0">
                <a:solidFill>
                  <a:srgbClr val="17375D"/>
                </a:solidFill>
              </a:rPr>
              <a:t>Phone Systems</a:t>
            </a:r>
          </a:p>
          <a:p>
            <a:r>
              <a:rPr lang="en-US" dirty="0" smtClean="0">
                <a:solidFill>
                  <a:srgbClr val="17375D"/>
                </a:solidFill>
              </a:rPr>
              <a:t>Light Bulbs</a:t>
            </a:r>
            <a:endParaRPr lang="en-US" dirty="0">
              <a:solidFill>
                <a:srgbClr val="17375D"/>
              </a:solidFill>
            </a:endParaRPr>
          </a:p>
        </p:txBody>
      </p:sp>
      <p:pic>
        <p:nvPicPr>
          <p:cNvPr id="4" name="Picture 3" descr="electronics.jpg"/>
          <p:cNvPicPr>
            <a:picLocks noChangeAspect="1"/>
          </p:cNvPicPr>
          <p:nvPr/>
        </p:nvPicPr>
        <p:blipFill>
          <a:blip r:embed="rId3" cstate="print"/>
          <a:stretch>
            <a:fillRect/>
          </a:stretch>
        </p:blipFill>
        <p:spPr>
          <a:xfrm>
            <a:off x="533400" y="2209800"/>
            <a:ext cx="4152900" cy="4038600"/>
          </a:xfrm>
          <a:prstGeom prst="rect">
            <a:avLst/>
          </a:prstGeom>
        </p:spPr>
      </p:pic>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7375D"/>
                </a:solidFill>
              </a:rPr>
              <a:t>In the end…</a:t>
            </a:r>
            <a:endParaRPr lang="en-US" dirty="0">
              <a:solidFill>
                <a:srgbClr val="17375D"/>
              </a:solidFill>
            </a:endParaRPr>
          </a:p>
        </p:txBody>
      </p:sp>
      <p:sp>
        <p:nvSpPr>
          <p:cNvPr id="3" name="Content Placeholder 2"/>
          <p:cNvSpPr>
            <a:spLocks noGrp="1"/>
          </p:cNvSpPr>
          <p:nvPr>
            <p:ph idx="1"/>
          </p:nvPr>
        </p:nvSpPr>
        <p:spPr>
          <a:xfrm>
            <a:off x="304800" y="1981200"/>
            <a:ext cx="4114800" cy="4525963"/>
          </a:xfrm>
        </p:spPr>
        <p:txBody>
          <a:bodyPr>
            <a:normAutofit fontScale="85000" lnSpcReduction="10000"/>
          </a:bodyPr>
          <a:lstStyle/>
          <a:p>
            <a:pPr>
              <a:buNone/>
            </a:pPr>
            <a:r>
              <a:rPr lang="en-US" dirty="0" smtClean="0">
                <a:solidFill>
                  <a:srgbClr val="17375D"/>
                </a:solidFill>
              </a:rPr>
              <a:t>Sensitive equipment causes:</a:t>
            </a:r>
          </a:p>
          <a:p>
            <a:r>
              <a:rPr lang="en-US" dirty="0" smtClean="0">
                <a:solidFill>
                  <a:srgbClr val="17375D"/>
                </a:solidFill>
              </a:rPr>
              <a:t>Software malfunction</a:t>
            </a:r>
          </a:p>
          <a:p>
            <a:r>
              <a:rPr lang="en-US" dirty="0" smtClean="0">
                <a:solidFill>
                  <a:srgbClr val="17375D"/>
                </a:solidFill>
              </a:rPr>
              <a:t>Productivity loss</a:t>
            </a:r>
          </a:p>
          <a:p>
            <a:r>
              <a:rPr lang="en-US" dirty="0" smtClean="0">
                <a:solidFill>
                  <a:srgbClr val="17375D"/>
                </a:solidFill>
              </a:rPr>
              <a:t>Increased equipment loss</a:t>
            </a:r>
          </a:p>
          <a:p>
            <a:r>
              <a:rPr lang="en-US" dirty="0" smtClean="0">
                <a:solidFill>
                  <a:srgbClr val="17375D"/>
                </a:solidFill>
              </a:rPr>
              <a:t>Increased equipment replacement costs</a:t>
            </a:r>
          </a:p>
          <a:p>
            <a:endParaRPr lang="en-US" dirty="0" smtClean="0">
              <a:solidFill>
                <a:srgbClr val="17375D"/>
              </a:solidFill>
            </a:endParaRPr>
          </a:p>
          <a:p>
            <a:pPr algn="ctr">
              <a:buNone/>
            </a:pPr>
            <a:r>
              <a:rPr lang="en-US" dirty="0" smtClean="0">
                <a:solidFill>
                  <a:srgbClr val="17375D"/>
                </a:solidFill>
              </a:rPr>
              <a:t>Overall increase of bottom-line costs, reducing profitability!</a:t>
            </a:r>
          </a:p>
        </p:txBody>
      </p:sp>
      <p:pic>
        <p:nvPicPr>
          <p:cNvPr id="4" name="Picture 3" descr="handcuff profits copy.jpg"/>
          <p:cNvPicPr>
            <a:picLocks noChangeAspect="1"/>
          </p:cNvPicPr>
          <p:nvPr/>
        </p:nvPicPr>
        <p:blipFill>
          <a:blip r:embed="rId3"/>
          <a:srcRect l="10323" r="17935" b="30876"/>
          <a:stretch>
            <a:fillRect/>
          </a:stretch>
        </p:blipFill>
        <p:spPr>
          <a:xfrm>
            <a:off x="4419600" y="2514600"/>
            <a:ext cx="4419600" cy="3429000"/>
          </a:xfrm>
          <a:prstGeom prst="rect">
            <a:avLst/>
          </a:prstGeom>
        </p:spPr>
      </p:pic>
      <p:sp>
        <p:nvSpPr>
          <p:cNvPr id="5" name="TextBox 4"/>
          <p:cNvSpPr txBox="1"/>
          <p:nvPr/>
        </p:nvSpPr>
        <p:spPr>
          <a:xfrm>
            <a:off x="4419600" y="2448580"/>
            <a:ext cx="4495800" cy="523220"/>
          </a:xfrm>
          <a:prstGeom prst="rect">
            <a:avLst/>
          </a:prstGeom>
          <a:noFill/>
        </p:spPr>
        <p:txBody>
          <a:bodyPr wrap="square" rtlCol="0">
            <a:spAutoFit/>
          </a:bodyPr>
          <a:lstStyle/>
          <a:p>
            <a:r>
              <a:rPr lang="en-US" sz="2800" b="1" dirty="0" smtClean="0">
                <a:solidFill>
                  <a:srgbClr val="18721C"/>
                </a:solidFill>
              </a:rPr>
              <a:t>Don’t Handcuff Your Profits!!</a:t>
            </a:r>
            <a:endParaRPr lang="en-US" sz="2800" b="1" dirty="0">
              <a:solidFill>
                <a:srgbClr val="18721C"/>
              </a:solidFill>
            </a:endParaRPr>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000" b="-1000"/>
          </a:stretch>
        </a:blipFill>
        <a:effectLst/>
      </p:bgPr>
    </p:bg>
    <p:spTree>
      <p:nvGrpSpPr>
        <p:cNvPr id="1" name=""/>
        <p:cNvGrpSpPr/>
        <p:nvPr/>
      </p:nvGrpSpPr>
      <p:grpSpPr>
        <a:xfrm>
          <a:off x="0" y="0"/>
          <a:ext cx="0" cy="0"/>
          <a:chOff x="0" y="0"/>
          <a:chExt cx="0" cy="0"/>
        </a:xfrm>
      </p:grpSpPr>
      <p:sp>
        <p:nvSpPr>
          <p:cNvPr id="4" name="Subtitle 3"/>
          <p:cNvSpPr txBox="1">
            <a:spLocks/>
          </p:cNvSpPr>
          <p:nvPr/>
        </p:nvSpPr>
        <p:spPr>
          <a:xfrm>
            <a:off x="1219200" y="228600"/>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8800" b="0" i="0" u="none" strike="noStrike" kern="1200" cap="none" spc="0" normalizeH="0" baseline="0" noProof="0" dirty="0" smtClean="0">
                <a:ln>
                  <a:noFill/>
                </a:ln>
                <a:solidFill>
                  <a:srgbClr val="17375D"/>
                </a:solidFill>
                <a:effectLst/>
                <a:uLnTx/>
                <a:uFillTx/>
                <a:latin typeface="+mn-lt"/>
                <a:ea typeface="+mn-ea"/>
                <a:cs typeface="+mn-cs"/>
              </a:rPr>
              <a:t>Trend # 4</a:t>
            </a:r>
            <a:endParaRPr kumimoji="0" lang="en-US" sz="8800" b="0" i="0" u="none" strike="noStrike" kern="1200" cap="none" spc="0" normalizeH="0" baseline="0" noProof="0" dirty="0">
              <a:ln>
                <a:noFill/>
              </a:ln>
              <a:solidFill>
                <a:srgbClr val="17375D"/>
              </a:solidFill>
              <a:effectLst/>
              <a:uLnTx/>
              <a:uFillTx/>
              <a:latin typeface="+mn-lt"/>
              <a:ea typeface="+mn-ea"/>
              <a:cs typeface="+mn-cs"/>
            </a:endParaRPr>
          </a:p>
        </p:txBody>
      </p:sp>
      <p:sp>
        <p:nvSpPr>
          <p:cNvPr id="5" name="Title 1"/>
          <p:cNvSpPr txBox="1">
            <a:spLocks/>
          </p:cNvSpPr>
          <p:nvPr/>
        </p:nvSpPr>
        <p:spPr>
          <a:xfrm>
            <a:off x="685800" y="5257800"/>
            <a:ext cx="7772400" cy="1470025"/>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200" b="1" i="0" u="none" strike="noStrike" kern="1200" cap="none" spc="0" normalizeH="0" baseline="0" noProof="0" smtClean="0">
                <a:ln>
                  <a:noFill/>
                </a:ln>
                <a:solidFill>
                  <a:schemeClr val="accent2">
                    <a:lumMod val="75000"/>
                  </a:schemeClr>
                </a:solidFill>
                <a:effectLst/>
                <a:uLnTx/>
                <a:uFillTx/>
                <a:latin typeface="+mj-lt"/>
                <a:ea typeface="+mj-ea"/>
                <a:cs typeface="+mj-cs"/>
              </a:rPr>
              <a:t>Black Box “Cure-Alls”</a:t>
            </a:r>
            <a:endParaRPr kumimoji="0" lang="en-US" sz="7200" b="1" i="0" u="none" strike="noStrike" kern="1200" cap="none" spc="0" normalizeH="0" baseline="0" noProof="0">
              <a:ln>
                <a:noFill/>
              </a:ln>
              <a:solidFill>
                <a:schemeClr val="accent2">
                  <a:lumMod val="75000"/>
                </a:schemeClr>
              </a:solidFill>
              <a:effectLst/>
              <a:uLnTx/>
              <a:uFillTx/>
              <a:latin typeface="+mj-lt"/>
              <a:ea typeface="+mj-ea"/>
              <a:cs typeface="+mj-cs"/>
            </a:endParaRPr>
          </a:p>
        </p:txBody>
      </p:sp>
      <p:pic>
        <p:nvPicPr>
          <p:cNvPr id="6" name="Picture 5" descr="black box.bmp"/>
          <p:cNvPicPr>
            <a:picLocks noChangeAspect="1"/>
          </p:cNvPicPr>
          <p:nvPr/>
        </p:nvPicPr>
        <p:blipFill>
          <a:blip r:embed="rId4"/>
          <a:stretch>
            <a:fillRect/>
          </a:stretch>
        </p:blipFill>
        <p:spPr>
          <a:xfrm>
            <a:off x="2590800" y="2057400"/>
            <a:ext cx="3810000" cy="3390900"/>
          </a:xfrm>
          <a:prstGeom prst="rect">
            <a:avLst/>
          </a:prstGeom>
          <a:ln>
            <a:solidFill>
              <a:srgbClr val="17375D"/>
            </a:solidFill>
          </a:ln>
        </p:spPr>
      </p:pic>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Congrats! You’re special…</a:t>
            </a:r>
            <a:endParaRPr lang="en-US">
              <a:solidFill>
                <a:srgbClr val="17375D"/>
              </a:solidFill>
            </a:endParaRPr>
          </a:p>
        </p:txBody>
      </p:sp>
      <p:sp>
        <p:nvSpPr>
          <p:cNvPr id="3" name="Content Placeholder 2"/>
          <p:cNvSpPr>
            <a:spLocks noGrp="1"/>
          </p:cNvSpPr>
          <p:nvPr>
            <p:ph idx="1"/>
          </p:nvPr>
        </p:nvSpPr>
        <p:spPr>
          <a:xfrm>
            <a:off x="228600" y="1874837"/>
            <a:ext cx="4191000" cy="4754563"/>
          </a:xfrm>
        </p:spPr>
        <p:txBody>
          <a:bodyPr/>
          <a:lstStyle/>
          <a:p>
            <a:r>
              <a:rPr lang="en-US" smtClean="0">
                <a:solidFill>
                  <a:srgbClr val="17375D"/>
                </a:solidFill>
              </a:rPr>
              <a:t>No one-size-fits-all solutions exists</a:t>
            </a:r>
          </a:p>
          <a:p>
            <a:r>
              <a:rPr lang="en-US" smtClean="0">
                <a:solidFill>
                  <a:srgbClr val="17375D"/>
                </a:solidFill>
              </a:rPr>
              <a:t>Each facility and system is unique</a:t>
            </a:r>
          </a:p>
          <a:p>
            <a:r>
              <a:rPr lang="en-US" smtClean="0">
                <a:solidFill>
                  <a:srgbClr val="17375D"/>
                </a:solidFill>
              </a:rPr>
              <a:t>Improper solutions often cause more problems down the line</a:t>
            </a:r>
          </a:p>
          <a:p>
            <a:endParaRPr lang="en-US" smtClean="0">
              <a:solidFill>
                <a:srgbClr val="17375D"/>
              </a:solidFill>
            </a:endParaRPr>
          </a:p>
        </p:txBody>
      </p:sp>
      <p:pic>
        <p:nvPicPr>
          <p:cNvPr id="4" name="Picture 3" descr="puzzle pieces.jpg"/>
          <p:cNvPicPr>
            <a:picLocks noChangeAspect="1"/>
          </p:cNvPicPr>
          <p:nvPr/>
        </p:nvPicPr>
        <p:blipFill>
          <a:blip r:embed="rId3"/>
          <a:stretch>
            <a:fillRect/>
          </a:stretch>
        </p:blipFill>
        <p:spPr>
          <a:xfrm>
            <a:off x="4724400" y="2133600"/>
            <a:ext cx="3762375" cy="4114800"/>
          </a:xfrm>
          <a:prstGeom prst="rect">
            <a:avLst/>
          </a:prstGeom>
        </p:spPr>
      </p:pic>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smtClean="0">
                <a:solidFill>
                  <a:srgbClr val="17375D"/>
                </a:solidFill>
              </a:rPr>
              <a:t>Don’t be deceived…</a:t>
            </a:r>
            <a:endParaRPr lang="en-US" sz="5400">
              <a:solidFill>
                <a:srgbClr val="17375D"/>
              </a:solidFill>
            </a:endParaRPr>
          </a:p>
        </p:txBody>
      </p:sp>
      <p:sp>
        <p:nvSpPr>
          <p:cNvPr id="3" name="Content Placeholder 2"/>
          <p:cNvSpPr>
            <a:spLocks noGrp="1"/>
          </p:cNvSpPr>
          <p:nvPr>
            <p:ph idx="1"/>
          </p:nvPr>
        </p:nvSpPr>
        <p:spPr>
          <a:xfrm>
            <a:off x="4572000" y="1905000"/>
            <a:ext cx="4114800" cy="4724400"/>
          </a:xfrm>
        </p:spPr>
        <p:txBody>
          <a:bodyPr/>
          <a:lstStyle/>
          <a:p>
            <a:r>
              <a:rPr lang="en-US" dirty="0" smtClean="0">
                <a:solidFill>
                  <a:srgbClr val="17375D"/>
                </a:solidFill>
              </a:rPr>
              <a:t>Most “power experts”… aren’t</a:t>
            </a:r>
          </a:p>
          <a:p>
            <a:r>
              <a:rPr lang="en-US" dirty="0" smtClean="0">
                <a:solidFill>
                  <a:srgbClr val="17375D"/>
                </a:solidFill>
              </a:rPr>
              <a:t>Specialized pitches</a:t>
            </a:r>
          </a:p>
          <a:p>
            <a:r>
              <a:rPr lang="en-US" dirty="0" smtClean="0">
                <a:solidFill>
                  <a:srgbClr val="17375D"/>
                </a:solidFill>
              </a:rPr>
              <a:t>No site visits</a:t>
            </a:r>
          </a:p>
          <a:p>
            <a:r>
              <a:rPr lang="en-US" dirty="0" smtClean="0">
                <a:solidFill>
                  <a:srgbClr val="17375D"/>
                </a:solidFill>
              </a:rPr>
              <a:t>Push you into buying products that don’t solve your problems</a:t>
            </a:r>
          </a:p>
          <a:p>
            <a:r>
              <a:rPr lang="en-US" dirty="0" smtClean="0">
                <a:solidFill>
                  <a:srgbClr val="17375D"/>
                </a:solidFill>
              </a:rPr>
              <a:t>Never see them again</a:t>
            </a:r>
          </a:p>
          <a:p>
            <a:endParaRPr lang="en-US" dirty="0" smtClean="0">
              <a:solidFill>
                <a:srgbClr val="17375D"/>
              </a:solidFill>
            </a:endParaRPr>
          </a:p>
        </p:txBody>
      </p:sp>
      <p:pic>
        <p:nvPicPr>
          <p:cNvPr id="5" name="Picture 4" descr="salesman.png"/>
          <p:cNvPicPr>
            <a:picLocks noChangeAspect="1"/>
          </p:cNvPicPr>
          <p:nvPr/>
        </p:nvPicPr>
        <p:blipFill>
          <a:blip r:embed="rId3" cstate="print"/>
          <a:stretch>
            <a:fillRect/>
          </a:stretch>
        </p:blipFill>
        <p:spPr>
          <a:xfrm>
            <a:off x="1828800" y="2057400"/>
            <a:ext cx="1447800" cy="4267200"/>
          </a:xfrm>
          <a:prstGeom prst="rect">
            <a:avLst/>
          </a:prstGeom>
        </p:spPr>
      </p:pic>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We admit it, we’re not perfect…</a:t>
            </a:r>
            <a:endParaRPr lang="en-US">
              <a:solidFill>
                <a:srgbClr val="17375D"/>
              </a:solidFill>
            </a:endParaRPr>
          </a:p>
        </p:txBody>
      </p:sp>
      <p:sp>
        <p:nvSpPr>
          <p:cNvPr id="3" name="Content Placeholder 2"/>
          <p:cNvSpPr>
            <a:spLocks noGrp="1"/>
          </p:cNvSpPr>
          <p:nvPr>
            <p:ph idx="1"/>
          </p:nvPr>
        </p:nvSpPr>
        <p:spPr>
          <a:xfrm>
            <a:off x="228600" y="1905000"/>
            <a:ext cx="4343400" cy="4724400"/>
          </a:xfrm>
        </p:spPr>
        <p:txBody>
          <a:bodyPr>
            <a:normAutofit fontScale="85000" lnSpcReduction="20000"/>
          </a:bodyPr>
          <a:lstStyle/>
          <a:p>
            <a:pPr algn="ctr">
              <a:buNone/>
            </a:pPr>
            <a:r>
              <a:rPr lang="en-US" u="sng" dirty="0" smtClean="0">
                <a:solidFill>
                  <a:srgbClr val="17375D"/>
                </a:solidFill>
              </a:rPr>
              <a:t>Neither is the equipment</a:t>
            </a:r>
          </a:p>
          <a:p>
            <a:r>
              <a:rPr lang="en-US" dirty="0" smtClean="0">
                <a:solidFill>
                  <a:srgbClr val="17375D"/>
                </a:solidFill>
              </a:rPr>
              <a:t>SPDs can’t supply power in a blackout</a:t>
            </a:r>
          </a:p>
          <a:p>
            <a:r>
              <a:rPr lang="en-US" dirty="0" smtClean="0">
                <a:solidFill>
                  <a:srgbClr val="17375D"/>
                </a:solidFill>
              </a:rPr>
              <a:t>UPSs can’t protect against high voltage surges like SPDs</a:t>
            </a:r>
          </a:p>
          <a:p>
            <a:r>
              <a:rPr lang="en-US" dirty="0" smtClean="0">
                <a:solidFill>
                  <a:srgbClr val="17375D"/>
                </a:solidFill>
              </a:rPr>
              <a:t>Cheap UPSs can be inefficient, which requires power factor correction</a:t>
            </a:r>
          </a:p>
          <a:p>
            <a:pPr algn="ctr">
              <a:buNone/>
            </a:pPr>
            <a:r>
              <a:rPr lang="en-US" b="1" dirty="0" smtClean="0">
                <a:solidFill>
                  <a:srgbClr val="17375D"/>
                </a:solidFill>
              </a:rPr>
              <a:t>But in concert, the proper application of power quality equipment can increase profitability</a:t>
            </a:r>
          </a:p>
          <a:p>
            <a:endParaRPr lang="en-US" dirty="0" smtClean="0">
              <a:solidFill>
                <a:srgbClr val="17375D"/>
              </a:solidFill>
            </a:endParaRPr>
          </a:p>
          <a:p>
            <a:endParaRPr lang="en-US" dirty="0" smtClean="0">
              <a:solidFill>
                <a:srgbClr val="17375D"/>
              </a:solidFill>
            </a:endParaRPr>
          </a:p>
        </p:txBody>
      </p:sp>
      <p:pic>
        <p:nvPicPr>
          <p:cNvPr id="4" name="Picture 3" descr="profit puzzle.jpg"/>
          <p:cNvPicPr>
            <a:picLocks noChangeAspect="1"/>
          </p:cNvPicPr>
          <p:nvPr/>
        </p:nvPicPr>
        <p:blipFill>
          <a:blip r:embed="rId3"/>
          <a:stretch>
            <a:fillRect/>
          </a:stretch>
        </p:blipFill>
        <p:spPr>
          <a:xfrm>
            <a:off x="4876800" y="2590800"/>
            <a:ext cx="3657600" cy="3200400"/>
          </a:xfrm>
          <a:prstGeom prst="rect">
            <a:avLst/>
          </a:prstGeom>
        </p:spPr>
      </p:pic>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000" b="-1000"/>
          </a:stretch>
        </a:blipFill>
        <a:effectLst/>
      </p:bgPr>
    </p:bg>
    <p:spTree>
      <p:nvGrpSpPr>
        <p:cNvPr id="1" name=""/>
        <p:cNvGrpSpPr/>
        <p:nvPr/>
      </p:nvGrpSpPr>
      <p:grpSpPr>
        <a:xfrm>
          <a:off x="0" y="0"/>
          <a:ext cx="0" cy="0"/>
          <a:chOff x="0" y="0"/>
          <a:chExt cx="0" cy="0"/>
        </a:xfrm>
      </p:grpSpPr>
      <p:sp>
        <p:nvSpPr>
          <p:cNvPr id="4" name="Subtitle 3"/>
          <p:cNvSpPr txBox="1">
            <a:spLocks/>
          </p:cNvSpPr>
          <p:nvPr/>
        </p:nvSpPr>
        <p:spPr>
          <a:xfrm>
            <a:off x="1219200" y="228600"/>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8800" b="0" i="0" u="none" strike="noStrike" kern="1200" cap="none" spc="0" normalizeH="0" baseline="0" noProof="0" dirty="0" smtClean="0">
                <a:ln>
                  <a:noFill/>
                </a:ln>
                <a:solidFill>
                  <a:srgbClr val="17375D"/>
                </a:solidFill>
                <a:effectLst/>
                <a:uLnTx/>
                <a:uFillTx/>
                <a:latin typeface="+mn-lt"/>
                <a:ea typeface="+mn-ea"/>
                <a:cs typeface="+mn-cs"/>
              </a:rPr>
              <a:t>Trend # 5</a:t>
            </a:r>
            <a:endParaRPr kumimoji="0" lang="en-US" sz="8800" b="0" i="0" u="none" strike="noStrike" kern="1200" cap="none" spc="0" normalizeH="0" baseline="0" noProof="0" dirty="0">
              <a:ln>
                <a:noFill/>
              </a:ln>
              <a:solidFill>
                <a:srgbClr val="17375D"/>
              </a:solidFill>
              <a:effectLst/>
              <a:uLnTx/>
              <a:uFillTx/>
              <a:latin typeface="+mn-lt"/>
              <a:ea typeface="+mn-ea"/>
              <a:cs typeface="+mn-cs"/>
            </a:endParaRPr>
          </a:p>
        </p:txBody>
      </p:sp>
      <p:sp>
        <p:nvSpPr>
          <p:cNvPr id="5" name="Title 1"/>
          <p:cNvSpPr txBox="1">
            <a:spLocks/>
          </p:cNvSpPr>
          <p:nvPr/>
        </p:nvSpPr>
        <p:spPr>
          <a:xfrm>
            <a:off x="685800" y="5257800"/>
            <a:ext cx="7772400" cy="1470025"/>
          </a:xfrm>
          <a:prstGeom prst="rect">
            <a:avLst/>
          </a:prstGeom>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200" b="1" i="0" u="none" strike="noStrike" kern="1200" cap="none" spc="0" normalizeH="0" baseline="0" noProof="0" smtClean="0">
                <a:ln>
                  <a:noFill/>
                </a:ln>
                <a:solidFill>
                  <a:schemeClr val="accent2">
                    <a:lumMod val="75000"/>
                  </a:schemeClr>
                </a:solidFill>
                <a:effectLst/>
                <a:uLnTx/>
                <a:uFillTx/>
                <a:latin typeface="+mj-lt"/>
                <a:ea typeface="+mj-ea"/>
                <a:cs typeface="+mj-cs"/>
              </a:rPr>
              <a:t>New Industry Dangers</a:t>
            </a:r>
            <a:endParaRPr kumimoji="0" lang="en-US" sz="7200" b="1" i="0" u="none" strike="noStrike" kern="1200" cap="none" spc="0" normalizeH="0" baseline="0" noProof="0">
              <a:ln>
                <a:noFill/>
              </a:ln>
              <a:solidFill>
                <a:schemeClr val="accent2">
                  <a:lumMod val="75000"/>
                </a:schemeClr>
              </a:solidFill>
              <a:effectLst/>
              <a:uLnTx/>
              <a:uFillTx/>
              <a:latin typeface="+mj-lt"/>
              <a:ea typeface="+mj-ea"/>
              <a:cs typeface="+mj-cs"/>
            </a:endParaRPr>
          </a:p>
        </p:txBody>
      </p:sp>
      <p:pic>
        <p:nvPicPr>
          <p:cNvPr id="7" name="Picture 6" descr="bad mechanic.jpg"/>
          <p:cNvPicPr>
            <a:picLocks noChangeAspect="1"/>
          </p:cNvPicPr>
          <p:nvPr/>
        </p:nvPicPr>
        <p:blipFill>
          <a:blip r:embed="rId4"/>
          <a:stretch>
            <a:fillRect/>
          </a:stretch>
        </p:blipFill>
        <p:spPr>
          <a:xfrm>
            <a:off x="2971800" y="1593850"/>
            <a:ext cx="3086100" cy="3670300"/>
          </a:xfrm>
          <a:prstGeom prst="rect">
            <a:avLst/>
          </a:prstGeom>
        </p:spPr>
      </p:pic>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We all have to start somewhere…</a:t>
            </a:r>
            <a:endParaRPr lang="en-US">
              <a:solidFill>
                <a:srgbClr val="17375D"/>
              </a:solidFill>
            </a:endParaRPr>
          </a:p>
        </p:txBody>
      </p:sp>
      <p:sp>
        <p:nvSpPr>
          <p:cNvPr id="3" name="Content Placeholder 2"/>
          <p:cNvSpPr>
            <a:spLocks noGrp="1"/>
          </p:cNvSpPr>
          <p:nvPr>
            <p:ph idx="1"/>
          </p:nvPr>
        </p:nvSpPr>
        <p:spPr>
          <a:xfrm>
            <a:off x="304800" y="1905000"/>
            <a:ext cx="4191000" cy="4648200"/>
          </a:xfrm>
        </p:spPr>
        <p:txBody>
          <a:bodyPr/>
          <a:lstStyle/>
          <a:p>
            <a:pPr>
              <a:buNone/>
            </a:pPr>
            <a:r>
              <a:rPr lang="en-US" smtClean="0">
                <a:solidFill>
                  <a:srgbClr val="17375D"/>
                </a:solidFill>
              </a:rPr>
              <a:t>As with any “new” industry…</a:t>
            </a:r>
          </a:p>
          <a:p>
            <a:r>
              <a:rPr lang="en-US" smtClean="0">
                <a:solidFill>
                  <a:srgbClr val="17375D"/>
                </a:solidFill>
              </a:rPr>
              <a:t>Bandwagon-</a:t>
            </a:r>
            <a:r>
              <a:rPr lang="en-US" err="1" smtClean="0">
                <a:solidFill>
                  <a:srgbClr val="17375D"/>
                </a:solidFill>
              </a:rPr>
              <a:t>ers</a:t>
            </a:r>
            <a:endParaRPr lang="en-US" smtClean="0">
              <a:solidFill>
                <a:srgbClr val="17375D"/>
              </a:solidFill>
            </a:endParaRPr>
          </a:p>
          <a:p>
            <a:r>
              <a:rPr lang="en-US" smtClean="0">
                <a:solidFill>
                  <a:srgbClr val="17375D"/>
                </a:solidFill>
              </a:rPr>
              <a:t>Inexperience</a:t>
            </a:r>
          </a:p>
          <a:p>
            <a:r>
              <a:rPr lang="en-US" smtClean="0">
                <a:solidFill>
                  <a:srgbClr val="17375D"/>
                </a:solidFill>
              </a:rPr>
              <a:t>Quick-buck makers</a:t>
            </a:r>
          </a:p>
          <a:p>
            <a:r>
              <a:rPr lang="en-US" smtClean="0">
                <a:solidFill>
                  <a:srgbClr val="17375D"/>
                </a:solidFill>
              </a:rPr>
              <a:t>Current economic environment motivations</a:t>
            </a:r>
          </a:p>
          <a:p>
            <a:endParaRPr lang="en-US">
              <a:solidFill>
                <a:srgbClr val="17375D"/>
              </a:solidFill>
            </a:endParaRPr>
          </a:p>
        </p:txBody>
      </p:sp>
      <p:pic>
        <p:nvPicPr>
          <p:cNvPr id="4" name="Picture 3" descr="quick buck.jpg"/>
          <p:cNvPicPr>
            <a:picLocks noChangeAspect="1"/>
          </p:cNvPicPr>
          <p:nvPr/>
        </p:nvPicPr>
        <p:blipFill>
          <a:blip r:embed="rId3"/>
          <a:stretch>
            <a:fillRect/>
          </a:stretch>
        </p:blipFill>
        <p:spPr>
          <a:xfrm>
            <a:off x="4267201" y="2133600"/>
            <a:ext cx="4168520" cy="4267200"/>
          </a:xfrm>
          <a:prstGeom prst="rect">
            <a:avLst/>
          </a:prstGeom>
        </p:spPr>
      </p:pic>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Tread carefully…</a:t>
            </a:r>
            <a:endParaRPr lang="en-US">
              <a:solidFill>
                <a:srgbClr val="17375D"/>
              </a:solidFill>
            </a:endParaRPr>
          </a:p>
        </p:txBody>
      </p:sp>
      <p:sp>
        <p:nvSpPr>
          <p:cNvPr id="3" name="Content Placeholder 2"/>
          <p:cNvSpPr>
            <a:spLocks noGrp="1"/>
          </p:cNvSpPr>
          <p:nvPr>
            <p:ph idx="1"/>
          </p:nvPr>
        </p:nvSpPr>
        <p:spPr>
          <a:xfrm>
            <a:off x="4648200" y="1905000"/>
            <a:ext cx="4114800" cy="4648200"/>
          </a:xfrm>
        </p:spPr>
        <p:txBody>
          <a:bodyPr/>
          <a:lstStyle/>
          <a:p>
            <a:pPr>
              <a:buNone/>
            </a:pPr>
            <a:r>
              <a:rPr lang="en-US" dirty="0" smtClean="0">
                <a:solidFill>
                  <a:srgbClr val="17375D"/>
                </a:solidFill>
              </a:rPr>
              <a:t>Inexperience leads to:</a:t>
            </a:r>
          </a:p>
          <a:p>
            <a:r>
              <a:rPr lang="en-US" dirty="0" smtClean="0">
                <a:solidFill>
                  <a:srgbClr val="17375D"/>
                </a:solidFill>
              </a:rPr>
              <a:t>Improperly designed solutions</a:t>
            </a:r>
          </a:p>
          <a:p>
            <a:r>
              <a:rPr lang="en-US" dirty="0" smtClean="0">
                <a:solidFill>
                  <a:srgbClr val="17375D"/>
                </a:solidFill>
              </a:rPr>
              <a:t>Myopic, “product-based” sales</a:t>
            </a:r>
          </a:p>
          <a:p>
            <a:r>
              <a:rPr lang="en-US" dirty="0" smtClean="0">
                <a:solidFill>
                  <a:srgbClr val="17375D"/>
                </a:solidFill>
              </a:rPr>
              <a:t>Poor implementation</a:t>
            </a:r>
          </a:p>
          <a:p>
            <a:r>
              <a:rPr lang="en-US" dirty="0" smtClean="0">
                <a:solidFill>
                  <a:srgbClr val="17375D"/>
                </a:solidFill>
              </a:rPr>
              <a:t>Improper installation</a:t>
            </a:r>
          </a:p>
          <a:p>
            <a:endParaRPr lang="en-US" dirty="0"/>
          </a:p>
        </p:txBody>
      </p:sp>
      <p:pic>
        <p:nvPicPr>
          <p:cNvPr id="4" name="Picture 3" descr="destroyed product.jpg"/>
          <p:cNvPicPr>
            <a:picLocks noChangeAspect="1"/>
          </p:cNvPicPr>
          <p:nvPr/>
        </p:nvPicPr>
        <p:blipFill>
          <a:blip r:embed="rId3"/>
          <a:srcRect l="11618" r="2075"/>
          <a:stretch>
            <a:fillRect/>
          </a:stretch>
        </p:blipFill>
        <p:spPr>
          <a:xfrm>
            <a:off x="228600" y="2133600"/>
            <a:ext cx="3962400" cy="4267200"/>
          </a:xfrm>
          <a:prstGeom prst="rect">
            <a:avLst/>
          </a:prstGeom>
        </p:spPr>
      </p:pic>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What’s it worth?</a:t>
            </a:r>
            <a:endParaRPr lang="en-US">
              <a:solidFill>
                <a:srgbClr val="17375D"/>
              </a:solidFill>
            </a:endParaRPr>
          </a:p>
        </p:txBody>
      </p:sp>
      <p:sp>
        <p:nvSpPr>
          <p:cNvPr id="3" name="Content Placeholder 2"/>
          <p:cNvSpPr>
            <a:spLocks noGrp="1"/>
          </p:cNvSpPr>
          <p:nvPr>
            <p:ph idx="1"/>
          </p:nvPr>
        </p:nvSpPr>
        <p:spPr>
          <a:xfrm>
            <a:off x="228600" y="1905000"/>
            <a:ext cx="4267200" cy="4724400"/>
          </a:xfrm>
        </p:spPr>
        <p:txBody>
          <a:bodyPr>
            <a:normAutofit fontScale="92500" lnSpcReduction="20000"/>
          </a:bodyPr>
          <a:lstStyle/>
          <a:p>
            <a:pPr>
              <a:buNone/>
            </a:pPr>
            <a:r>
              <a:rPr lang="en-US" dirty="0" smtClean="0">
                <a:solidFill>
                  <a:srgbClr val="17375D"/>
                </a:solidFill>
              </a:rPr>
              <a:t>Experience can save you money via:</a:t>
            </a:r>
          </a:p>
          <a:p>
            <a:r>
              <a:rPr lang="en-US" dirty="0" smtClean="0">
                <a:solidFill>
                  <a:srgbClr val="17375D"/>
                </a:solidFill>
              </a:rPr>
              <a:t>Systems integration</a:t>
            </a:r>
          </a:p>
          <a:p>
            <a:r>
              <a:rPr lang="en-US" dirty="0" smtClean="0">
                <a:solidFill>
                  <a:srgbClr val="17375D"/>
                </a:solidFill>
              </a:rPr>
              <a:t>Extensive training</a:t>
            </a:r>
          </a:p>
          <a:p>
            <a:r>
              <a:rPr lang="en-US" dirty="0" smtClean="0">
                <a:solidFill>
                  <a:srgbClr val="17375D"/>
                </a:solidFill>
              </a:rPr>
              <a:t>In-depth power analysis</a:t>
            </a:r>
          </a:p>
          <a:p>
            <a:r>
              <a:rPr lang="en-US" dirty="0" smtClean="0">
                <a:solidFill>
                  <a:srgbClr val="17375D"/>
                </a:solidFill>
              </a:rPr>
              <a:t>Tailored solutions</a:t>
            </a:r>
          </a:p>
          <a:p>
            <a:r>
              <a:rPr lang="en-US" dirty="0" smtClean="0">
                <a:solidFill>
                  <a:srgbClr val="17375D"/>
                </a:solidFill>
              </a:rPr>
              <a:t>Proper installation</a:t>
            </a:r>
          </a:p>
          <a:p>
            <a:r>
              <a:rPr lang="en-US" dirty="0" smtClean="0">
                <a:solidFill>
                  <a:srgbClr val="17375D"/>
                </a:solidFill>
              </a:rPr>
              <a:t>Reduced service visits</a:t>
            </a:r>
          </a:p>
          <a:p>
            <a:pPr algn="ctr">
              <a:buNone/>
            </a:pPr>
            <a:r>
              <a:rPr lang="en-US" sz="4300" b="1" u="sng" dirty="0" smtClean="0">
                <a:solidFill>
                  <a:srgbClr val="17375D"/>
                </a:solidFill>
              </a:rPr>
              <a:t>It’s your money, keep it.</a:t>
            </a:r>
          </a:p>
        </p:txBody>
      </p:sp>
      <p:pic>
        <p:nvPicPr>
          <p:cNvPr id="4" name="Picture 3" descr="savings.jpg"/>
          <p:cNvPicPr>
            <a:picLocks noChangeAspect="1"/>
          </p:cNvPicPr>
          <p:nvPr/>
        </p:nvPicPr>
        <p:blipFill>
          <a:blip r:embed="rId3"/>
          <a:stretch>
            <a:fillRect/>
          </a:stretch>
        </p:blipFill>
        <p:spPr>
          <a:xfrm>
            <a:off x="4419600" y="2260600"/>
            <a:ext cx="4329611" cy="3987800"/>
          </a:xfrm>
          <a:prstGeom prst="rect">
            <a:avLst/>
          </a:prstGeom>
        </p:spPr>
      </p:pic>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50000"/>
                  </a:schemeClr>
                </a:solidFill>
              </a:rPr>
              <a:t>Areas Covered (cont.)</a:t>
            </a:r>
            <a:endParaRPr lang="en-US" dirty="0">
              <a:solidFill>
                <a:schemeClr val="accent1">
                  <a:lumMod val="50000"/>
                </a:schemeClr>
              </a:solidFill>
            </a:endParaRPr>
          </a:p>
        </p:txBody>
      </p:sp>
      <p:sp>
        <p:nvSpPr>
          <p:cNvPr id="3" name="Content Placeholder 2"/>
          <p:cNvSpPr>
            <a:spLocks noGrp="1"/>
          </p:cNvSpPr>
          <p:nvPr>
            <p:ph idx="1"/>
          </p:nvPr>
        </p:nvSpPr>
        <p:spPr>
          <a:xfrm>
            <a:off x="304800" y="1905000"/>
            <a:ext cx="5334000" cy="4800600"/>
          </a:xfrm>
        </p:spPr>
        <p:txBody>
          <a:bodyPr/>
          <a:lstStyle/>
          <a:p>
            <a:r>
              <a:rPr lang="en-US" b="1" dirty="0" smtClean="0">
                <a:solidFill>
                  <a:srgbClr val="17375D"/>
                </a:solidFill>
              </a:rPr>
              <a:t>Solutions</a:t>
            </a:r>
          </a:p>
          <a:p>
            <a:pPr marL="971550" lvl="1" indent="-514350">
              <a:buAutoNum type="arabicPeriod"/>
            </a:pPr>
            <a:r>
              <a:rPr lang="en-US" sz="2400" dirty="0" smtClean="0">
                <a:solidFill>
                  <a:srgbClr val="17375D"/>
                </a:solidFill>
              </a:rPr>
              <a:t>Reduce/Eliminate Downtime</a:t>
            </a:r>
          </a:p>
          <a:p>
            <a:pPr marL="971550" lvl="1" indent="-514350">
              <a:buAutoNum type="arabicPeriod"/>
            </a:pPr>
            <a:r>
              <a:rPr lang="en-US" sz="2400" dirty="0" smtClean="0">
                <a:solidFill>
                  <a:srgbClr val="17375D"/>
                </a:solidFill>
              </a:rPr>
              <a:t>Increase Protection Sensitivity</a:t>
            </a:r>
          </a:p>
          <a:p>
            <a:pPr marL="971550" lvl="1" indent="-514350">
              <a:buAutoNum type="arabicPeriod"/>
            </a:pPr>
            <a:r>
              <a:rPr lang="en-US" sz="2400" dirty="0" smtClean="0">
                <a:solidFill>
                  <a:srgbClr val="17375D"/>
                </a:solidFill>
              </a:rPr>
              <a:t>Tailored Solution Audits</a:t>
            </a:r>
          </a:p>
          <a:p>
            <a:pPr marL="971550" lvl="1" indent="-514350">
              <a:buAutoNum type="arabicPeriod"/>
            </a:pPr>
            <a:r>
              <a:rPr lang="en-US" sz="2400" dirty="0" smtClean="0">
                <a:solidFill>
                  <a:srgbClr val="17375D"/>
                </a:solidFill>
              </a:rPr>
              <a:t>Choose Reliable Power Partners</a:t>
            </a:r>
          </a:p>
          <a:p>
            <a:pPr marL="971550" lvl="1" indent="-514350">
              <a:buAutoNum type="arabicPeriod"/>
            </a:pPr>
            <a:r>
              <a:rPr lang="en-US" sz="2400" dirty="0" smtClean="0">
                <a:solidFill>
                  <a:srgbClr val="17375D"/>
                </a:solidFill>
              </a:rPr>
              <a:t>Invest Intelligently</a:t>
            </a:r>
          </a:p>
          <a:p>
            <a:pPr marL="571500" indent="-514350"/>
            <a:r>
              <a:rPr lang="en-US" dirty="0" smtClean="0">
                <a:solidFill>
                  <a:srgbClr val="17375D"/>
                </a:solidFill>
              </a:rPr>
              <a:t>Corporate Bio</a:t>
            </a:r>
          </a:p>
          <a:p>
            <a:pPr marL="571500" indent="-514350"/>
            <a:r>
              <a:rPr lang="en-US" dirty="0" smtClean="0">
                <a:solidFill>
                  <a:srgbClr val="17375D"/>
                </a:solidFill>
              </a:rPr>
              <a:t>Summary</a:t>
            </a:r>
          </a:p>
        </p:txBody>
      </p:sp>
      <p:pic>
        <p:nvPicPr>
          <p:cNvPr id="4" name="Picture 3" descr="productive.jpg"/>
          <p:cNvPicPr>
            <a:picLocks noChangeAspect="1"/>
          </p:cNvPicPr>
          <p:nvPr/>
        </p:nvPicPr>
        <p:blipFill>
          <a:blip r:embed="rId3"/>
          <a:stretch>
            <a:fillRect/>
          </a:stretch>
        </p:blipFill>
        <p:spPr>
          <a:xfrm>
            <a:off x="6248400" y="2514600"/>
            <a:ext cx="1905000" cy="3048000"/>
          </a:xfrm>
          <a:prstGeom prst="rect">
            <a:avLst/>
          </a:prstGeom>
          <a:ln>
            <a:solidFill>
              <a:schemeClr val="tx1"/>
            </a:solidFill>
          </a:ln>
          <a:effectLst>
            <a:outerShdw blurRad="50800" dist="88900" dir="2700000" algn="tl" rotWithShape="0">
              <a:prstClr val="black">
                <a:alpha val="60000"/>
              </a:prstClr>
            </a:outerShdw>
          </a:effectLst>
        </p:spPr>
      </p:pic>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000" b="-1000"/>
          </a:stretch>
        </a:blipFill>
        <a:effectLst/>
      </p:bgPr>
    </p:bg>
    <p:spTree>
      <p:nvGrpSpPr>
        <p:cNvPr id="1" name=""/>
        <p:cNvGrpSpPr/>
        <p:nvPr/>
      </p:nvGrpSpPr>
      <p:grpSpPr>
        <a:xfrm>
          <a:off x="0" y="0"/>
          <a:ext cx="0" cy="0"/>
          <a:chOff x="0" y="0"/>
          <a:chExt cx="0" cy="0"/>
        </a:xfrm>
      </p:grpSpPr>
      <p:sp>
        <p:nvSpPr>
          <p:cNvPr id="4" name="Subtitle 3"/>
          <p:cNvSpPr txBox="1">
            <a:spLocks/>
          </p:cNvSpPr>
          <p:nvPr/>
        </p:nvSpPr>
        <p:spPr>
          <a:xfrm>
            <a:off x="1219200" y="228600"/>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8800" b="0" i="0" u="none" strike="noStrike" kern="1200" cap="none" spc="0" normalizeH="0" baseline="0" noProof="0" dirty="0" smtClean="0">
                <a:ln>
                  <a:noFill/>
                </a:ln>
                <a:solidFill>
                  <a:srgbClr val="17375D"/>
                </a:solidFill>
                <a:effectLst/>
                <a:uLnTx/>
                <a:uFillTx/>
                <a:latin typeface="+mn-lt"/>
                <a:ea typeface="+mn-ea"/>
                <a:cs typeface="+mn-cs"/>
              </a:rPr>
              <a:t>Trend # 6</a:t>
            </a:r>
            <a:endParaRPr kumimoji="0" lang="en-US" sz="8800" b="0" i="0" u="none" strike="noStrike" kern="1200" cap="none" spc="0" normalizeH="0" baseline="0" noProof="0" dirty="0">
              <a:ln>
                <a:noFill/>
              </a:ln>
              <a:solidFill>
                <a:srgbClr val="17375D"/>
              </a:solidFill>
              <a:effectLst/>
              <a:uLnTx/>
              <a:uFillTx/>
              <a:latin typeface="+mn-lt"/>
              <a:ea typeface="+mn-ea"/>
              <a:cs typeface="+mn-cs"/>
            </a:endParaRPr>
          </a:p>
        </p:txBody>
      </p:sp>
      <p:sp>
        <p:nvSpPr>
          <p:cNvPr id="5" name="Title 1"/>
          <p:cNvSpPr txBox="1">
            <a:spLocks/>
          </p:cNvSpPr>
          <p:nvPr/>
        </p:nvSpPr>
        <p:spPr>
          <a:xfrm>
            <a:off x="685800" y="5257800"/>
            <a:ext cx="7772400" cy="1470025"/>
          </a:xfrm>
          <a:prstGeom prst="rect">
            <a:avLst/>
          </a:prstGeom>
        </p:spPr>
        <p:txBody>
          <a:bodyPr vert="horz" lIns="91440" tIns="45720" rIns="91440" bIns="45720" rtlCol="0" anchor="ctr">
            <a:normAutofit fontScale="85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200" b="1" i="0" u="none" strike="noStrike" kern="1200" cap="none" spc="0" normalizeH="0" baseline="0" noProof="0" smtClean="0">
                <a:ln>
                  <a:noFill/>
                </a:ln>
                <a:solidFill>
                  <a:schemeClr val="accent2">
                    <a:lumMod val="75000"/>
                  </a:schemeClr>
                </a:solidFill>
                <a:effectLst/>
                <a:uLnTx/>
                <a:uFillTx/>
                <a:latin typeface="+mj-lt"/>
                <a:ea typeface="+mj-ea"/>
                <a:cs typeface="+mj-cs"/>
              </a:rPr>
              <a:t>Product Discrepancies</a:t>
            </a:r>
            <a:endParaRPr kumimoji="0" lang="en-US" sz="7200" b="1" i="0" u="none" strike="noStrike" kern="1200" cap="none" spc="0" normalizeH="0" baseline="0" noProof="0">
              <a:ln>
                <a:noFill/>
              </a:ln>
              <a:solidFill>
                <a:schemeClr val="accent2">
                  <a:lumMod val="75000"/>
                </a:schemeClr>
              </a:solidFill>
              <a:effectLst/>
              <a:uLnTx/>
              <a:uFillTx/>
              <a:latin typeface="+mj-lt"/>
              <a:ea typeface="+mj-ea"/>
              <a:cs typeface="+mj-cs"/>
            </a:endParaRPr>
          </a:p>
        </p:txBody>
      </p:sp>
      <p:pic>
        <p:nvPicPr>
          <p:cNvPr id="7" name="Picture 6" descr="bad mechanic.jpg"/>
          <p:cNvPicPr>
            <a:picLocks noChangeAspect="1"/>
          </p:cNvPicPr>
          <p:nvPr/>
        </p:nvPicPr>
        <p:blipFill>
          <a:blip r:embed="rId4"/>
          <a:stretch>
            <a:fillRect/>
          </a:stretch>
        </p:blipFill>
        <p:spPr>
          <a:xfrm>
            <a:off x="2971800" y="1593850"/>
            <a:ext cx="3086100" cy="3670300"/>
          </a:xfrm>
          <a:prstGeom prst="rect">
            <a:avLst/>
          </a:prstGeom>
        </p:spPr>
      </p:pic>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descr="C:\Program Files\Microsoft Office\MEDIA\CAGCAT10\j0234687.gif"/>
          <p:cNvPicPr>
            <a:picLocks noChangeAspect="1" noChangeArrowheads="1" noCrop="1"/>
          </p:cNvPicPr>
          <p:nvPr/>
        </p:nvPicPr>
        <p:blipFill>
          <a:blip r:embed="rId3"/>
          <a:srcRect/>
          <a:stretch>
            <a:fillRect/>
          </a:stretch>
        </p:blipFill>
        <p:spPr bwMode="auto">
          <a:xfrm>
            <a:off x="4206041" y="1905000"/>
            <a:ext cx="4785559" cy="2819400"/>
          </a:xfrm>
          <a:prstGeom prst="rect">
            <a:avLst/>
          </a:prstGeom>
          <a:noFill/>
        </p:spPr>
      </p:pic>
      <p:sp>
        <p:nvSpPr>
          <p:cNvPr id="2" name="Title 1"/>
          <p:cNvSpPr>
            <a:spLocks noGrp="1"/>
          </p:cNvSpPr>
          <p:nvPr>
            <p:ph type="title"/>
          </p:nvPr>
        </p:nvSpPr>
        <p:spPr/>
        <p:txBody>
          <a:bodyPr>
            <a:normAutofit/>
          </a:bodyPr>
          <a:lstStyle/>
          <a:p>
            <a:r>
              <a:rPr lang="en-US" sz="4800" smtClean="0">
                <a:solidFill>
                  <a:srgbClr val="17375D"/>
                </a:solidFill>
              </a:rPr>
              <a:t>All things aren’t created equal…</a:t>
            </a:r>
            <a:endParaRPr lang="en-US" sz="4800">
              <a:solidFill>
                <a:srgbClr val="17375D"/>
              </a:solidFill>
            </a:endParaRPr>
          </a:p>
        </p:txBody>
      </p:sp>
      <p:sp>
        <p:nvSpPr>
          <p:cNvPr id="3" name="Content Placeholder 2"/>
          <p:cNvSpPr>
            <a:spLocks noGrp="1"/>
          </p:cNvSpPr>
          <p:nvPr>
            <p:ph idx="1"/>
          </p:nvPr>
        </p:nvSpPr>
        <p:spPr>
          <a:xfrm>
            <a:off x="152400" y="1905000"/>
            <a:ext cx="6629400" cy="4724400"/>
          </a:xfrm>
        </p:spPr>
        <p:txBody>
          <a:bodyPr>
            <a:normAutofit/>
          </a:bodyPr>
          <a:lstStyle/>
          <a:p>
            <a:pPr>
              <a:buNone/>
            </a:pPr>
            <a:r>
              <a:rPr lang="en-US" dirty="0" smtClean="0">
                <a:solidFill>
                  <a:srgbClr val="17375D"/>
                </a:solidFill>
              </a:rPr>
              <a:t>Things to consider:</a:t>
            </a:r>
          </a:p>
          <a:p>
            <a:r>
              <a:rPr lang="en-US" dirty="0" smtClean="0">
                <a:solidFill>
                  <a:srgbClr val="17375D"/>
                </a:solidFill>
              </a:rPr>
              <a:t>Equipment to be </a:t>
            </a:r>
            <a:br>
              <a:rPr lang="en-US" dirty="0" smtClean="0">
                <a:solidFill>
                  <a:srgbClr val="17375D"/>
                </a:solidFill>
              </a:rPr>
            </a:br>
            <a:r>
              <a:rPr lang="en-US" dirty="0" smtClean="0">
                <a:solidFill>
                  <a:srgbClr val="17375D"/>
                </a:solidFill>
              </a:rPr>
              <a:t>protected</a:t>
            </a:r>
          </a:p>
          <a:p>
            <a:r>
              <a:rPr lang="en-US" dirty="0" smtClean="0">
                <a:solidFill>
                  <a:srgbClr val="17375D"/>
                </a:solidFill>
              </a:rPr>
              <a:t>Runtime</a:t>
            </a:r>
          </a:p>
          <a:p>
            <a:r>
              <a:rPr lang="en-US" dirty="0" smtClean="0">
                <a:solidFill>
                  <a:srgbClr val="17375D"/>
                </a:solidFill>
              </a:rPr>
              <a:t>Ratings</a:t>
            </a:r>
          </a:p>
          <a:p>
            <a:r>
              <a:rPr lang="en-US" dirty="0" smtClean="0">
                <a:solidFill>
                  <a:srgbClr val="17375D"/>
                </a:solidFill>
              </a:rPr>
              <a:t>Testing Methods and Results</a:t>
            </a:r>
          </a:p>
          <a:p>
            <a:r>
              <a:rPr lang="en-US" dirty="0" smtClean="0">
                <a:solidFill>
                  <a:srgbClr val="17375D"/>
                </a:solidFill>
              </a:rPr>
              <a:t>Warrantees – fine print</a:t>
            </a:r>
          </a:p>
          <a:p>
            <a:endParaRPr lang="en-US" dirty="0" smtClean="0">
              <a:solidFill>
                <a:srgbClr val="17375D"/>
              </a:solidFill>
            </a:endParaRPr>
          </a:p>
        </p:txBody>
      </p:sp>
      <p:grpSp>
        <p:nvGrpSpPr>
          <p:cNvPr id="4" name="Group 3"/>
          <p:cNvGrpSpPr/>
          <p:nvPr/>
        </p:nvGrpSpPr>
        <p:grpSpPr>
          <a:xfrm>
            <a:off x="9677400" y="1981200"/>
            <a:ext cx="4419600" cy="2209800"/>
            <a:chOff x="4038600" y="2819400"/>
            <a:chExt cx="4953000" cy="2362200"/>
          </a:xfrm>
        </p:grpSpPr>
        <p:pic>
          <p:nvPicPr>
            <p:cNvPr id="5" name="Picture 9"/>
            <p:cNvPicPr>
              <a:picLocks noChangeAspect="1" noChangeArrowheads="1"/>
            </p:cNvPicPr>
            <p:nvPr/>
          </p:nvPicPr>
          <p:blipFill>
            <a:blip r:embed="rId4" cstate="print"/>
            <a:srcRect/>
            <a:stretch>
              <a:fillRect/>
            </a:stretch>
          </p:blipFill>
          <p:spPr bwMode="auto">
            <a:xfrm>
              <a:off x="6553200" y="2819400"/>
              <a:ext cx="2438400" cy="1057359"/>
            </a:xfrm>
            <a:prstGeom prst="rect">
              <a:avLst/>
            </a:prstGeom>
            <a:noFill/>
            <a:ln w="9525">
              <a:noFill/>
              <a:miter lim="800000"/>
              <a:headEnd/>
              <a:tailEnd/>
            </a:ln>
            <a:effectLst/>
          </p:spPr>
        </p:pic>
        <p:pic>
          <p:nvPicPr>
            <p:cNvPr id="6" name="Picture 10"/>
            <p:cNvPicPr>
              <a:picLocks noChangeAspect="1" noChangeArrowheads="1"/>
            </p:cNvPicPr>
            <p:nvPr/>
          </p:nvPicPr>
          <p:blipFill>
            <a:blip r:embed="rId5"/>
            <a:srcRect/>
            <a:stretch>
              <a:fillRect/>
            </a:stretch>
          </p:blipFill>
          <p:spPr bwMode="auto">
            <a:xfrm>
              <a:off x="4038600" y="2819400"/>
              <a:ext cx="2560320" cy="1066800"/>
            </a:xfrm>
            <a:prstGeom prst="rect">
              <a:avLst/>
            </a:prstGeom>
            <a:noFill/>
            <a:ln w="9525">
              <a:noFill/>
              <a:miter lim="800000"/>
              <a:headEnd/>
              <a:tailEnd/>
            </a:ln>
            <a:effectLst/>
          </p:spPr>
        </p:pic>
        <p:pic>
          <p:nvPicPr>
            <p:cNvPr id="7" name="Picture 11"/>
            <p:cNvPicPr>
              <a:picLocks noChangeAspect="1" noChangeArrowheads="1"/>
            </p:cNvPicPr>
            <p:nvPr/>
          </p:nvPicPr>
          <p:blipFill>
            <a:blip r:embed="rId6"/>
            <a:srcRect/>
            <a:stretch>
              <a:fillRect/>
            </a:stretch>
          </p:blipFill>
          <p:spPr bwMode="auto">
            <a:xfrm>
              <a:off x="4038600" y="3886200"/>
              <a:ext cx="2590800" cy="1295400"/>
            </a:xfrm>
            <a:prstGeom prst="rect">
              <a:avLst/>
            </a:prstGeom>
            <a:noFill/>
            <a:ln w="9525">
              <a:noFill/>
              <a:miter lim="800000"/>
              <a:headEnd/>
              <a:tailEnd/>
            </a:ln>
            <a:effectLst/>
          </p:spPr>
        </p:pic>
        <p:pic>
          <p:nvPicPr>
            <p:cNvPr id="8" name="Picture 12"/>
            <p:cNvPicPr>
              <a:picLocks noChangeAspect="1" noChangeArrowheads="1"/>
            </p:cNvPicPr>
            <p:nvPr/>
          </p:nvPicPr>
          <p:blipFill>
            <a:blip r:embed="rId7"/>
            <a:srcRect r="5430" b="5882"/>
            <a:stretch>
              <a:fillRect/>
            </a:stretch>
          </p:blipFill>
          <p:spPr bwMode="auto">
            <a:xfrm>
              <a:off x="6629400" y="3886200"/>
              <a:ext cx="2362200" cy="1295400"/>
            </a:xfrm>
            <a:prstGeom prst="rect">
              <a:avLst/>
            </a:prstGeom>
            <a:noFill/>
            <a:ln w="9525">
              <a:noFill/>
              <a:miter lim="800000"/>
              <a:headEnd/>
              <a:tailEnd/>
            </a:ln>
            <a:effectLst/>
          </p:spPr>
        </p:pic>
      </p:gr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000" b="-1000"/>
          </a:stretch>
        </a:blipFill>
        <a:effectLst/>
      </p:bgPr>
    </p:bg>
    <p:spTree>
      <p:nvGrpSpPr>
        <p:cNvPr id="1" name=""/>
        <p:cNvGrpSpPr/>
        <p:nvPr/>
      </p:nvGrpSpPr>
      <p:grpSpPr>
        <a:xfrm>
          <a:off x="0" y="0"/>
          <a:ext cx="0" cy="0"/>
          <a:chOff x="0" y="0"/>
          <a:chExt cx="0" cy="0"/>
        </a:xfrm>
      </p:grpSpPr>
      <p:sp>
        <p:nvSpPr>
          <p:cNvPr id="6" name="Rectangle 5"/>
          <p:cNvSpPr/>
          <p:nvPr/>
        </p:nvSpPr>
        <p:spPr>
          <a:xfrm rot="20478426">
            <a:off x="4564164" y="1981200"/>
            <a:ext cx="4961634" cy="588376"/>
          </a:xfrm>
          <a:prstGeom prst="rect">
            <a:avLst/>
          </a:prstGeom>
          <a:noFill/>
        </p:spPr>
        <p:txBody>
          <a:bodyPr wrap="square" lIns="91440" tIns="45720" rIns="91440" bIns="45720">
            <a:spAutoFit/>
          </a:bodyPr>
          <a:lstStyle/>
          <a:p>
            <a:pPr algn="ctr"/>
            <a:r>
              <a:rPr lang="en-US" sz="40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Power Problems</a:t>
            </a:r>
            <a:endParaRPr lang="en-US" sz="40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grpSp>
        <p:nvGrpSpPr>
          <p:cNvPr id="14" name="Group 13"/>
          <p:cNvGrpSpPr/>
          <p:nvPr/>
        </p:nvGrpSpPr>
        <p:grpSpPr>
          <a:xfrm>
            <a:off x="417922" y="1864892"/>
            <a:ext cx="8407717" cy="4465874"/>
            <a:chOff x="-296665" y="912152"/>
            <a:chExt cx="8994988" cy="5372979"/>
          </a:xfrm>
        </p:grpSpPr>
        <p:sp>
          <p:nvSpPr>
            <p:cNvPr id="7" name="Rectangle 6"/>
            <p:cNvSpPr/>
            <p:nvPr/>
          </p:nvSpPr>
          <p:spPr>
            <a:xfrm rot="978915">
              <a:off x="4885227" y="3813502"/>
              <a:ext cx="3813096" cy="646331"/>
            </a:xfrm>
            <a:prstGeom prst="rect">
              <a:avLst/>
            </a:prstGeom>
            <a:noFill/>
          </p:spPr>
          <p:txBody>
            <a:bodyPr wrap="none" lIns="91440" tIns="45720" rIns="91440" bIns="45720">
              <a:spAutoFit/>
            </a:bodyPr>
            <a:lstStyle/>
            <a:p>
              <a:pPr algn="ctr"/>
              <a:r>
                <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Costs of Downtime</a:t>
              </a:r>
              <a:endParaRPr lang="en-US" sz="3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9" name="Rectangle 8"/>
            <p:cNvSpPr/>
            <p:nvPr/>
          </p:nvSpPr>
          <p:spPr>
            <a:xfrm rot="855515">
              <a:off x="-296665" y="912152"/>
              <a:ext cx="4359078" cy="646331"/>
            </a:xfrm>
            <a:prstGeom prst="rect">
              <a:avLst/>
            </a:prstGeom>
            <a:noFill/>
          </p:spPr>
          <p:txBody>
            <a:bodyPr wrap="none" lIns="91440" tIns="45720" rIns="91440" bIns="45720">
              <a:spAutoFit/>
            </a:bodyPr>
            <a:lstStyle/>
            <a:p>
              <a:pPr algn="ctr"/>
              <a:r>
                <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Equipment Sensitivity</a:t>
              </a:r>
              <a:endParaRPr lang="en-US" sz="3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1" name="Rectangle 10"/>
            <p:cNvSpPr/>
            <p:nvPr/>
          </p:nvSpPr>
          <p:spPr>
            <a:xfrm>
              <a:off x="-10076" y="3614472"/>
              <a:ext cx="4233851" cy="646331"/>
            </a:xfrm>
            <a:prstGeom prst="rect">
              <a:avLst/>
            </a:prstGeom>
            <a:noFill/>
          </p:spPr>
          <p:txBody>
            <a:bodyPr wrap="none" lIns="91440" tIns="45720" rIns="91440" bIns="45720">
              <a:spAutoFit/>
            </a:bodyPr>
            <a:lstStyle/>
            <a:p>
              <a:pPr algn="ctr"/>
              <a:r>
                <a:rPr lang="en-US" sz="3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Black Box “Cure-Alls”</a:t>
              </a:r>
              <a:endParaRPr lang="en-US" sz="3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2" name="Rectangle 11"/>
            <p:cNvSpPr/>
            <p:nvPr/>
          </p:nvSpPr>
          <p:spPr>
            <a:xfrm rot="20719870">
              <a:off x="85979" y="4976574"/>
              <a:ext cx="4421467" cy="646331"/>
            </a:xfrm>
            <a:prstGeom prst="rect">
              <a:avLst/>
            </a:prstGeom>
            <a:noFill/>
          </p:spPr>
          <p:txBody>
            <a:bodyPr wrap="none" lIns="91440" tIns="45720" rIns="91440" bIns="45720">
              <a:spAutoFit/>
            </a:bodyPr>
            <a:lstStyle/>
            <a:p>
              <a:pPr algn="ctr"/>
              <a:r>
                <a:rPr lang="en-US" sz="3600" b="1" cap="none" spc="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New Industry Dangers</a:t>
              </a:r>
              <a:endParaRPr lang="en-US" sz="3600" b="1" cap="none" spc="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3" name="Rectangle 12"/>
            <p:cNvSpPr/>
            <p:nvPr/>
          </p:nvSpPr>
          <p:spPr>
            <a:xfrm>
              <a:off x="2362200" y="5638800"/>
              <a:ext cx="4415376" cy="646331"/>
            </a:xfrm>
            <a:prstGeom prst="rect">
              <a:avLst/>
            </a:prstGeom>
            <a:noFill/>
          </p:spPr>
          <p:txBody>
            <a:bodyPr wrap="none" lIns="91440" tIns="45720" rIns="91440" bIns="45720">
              <a:spAutoFit/>
            </a:bodyPr>
            <a:lstStyle/>
            <a:p>
              <a:pPr algn="ctr"/>
              <a:r>
                <a:rPr lang="en-US" sz="3600" b="1" cap="none" spc="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Product Discrepancies</a:t>
              </a:r>
              <a:endParaRPr lang="en-US" sz="3600" b="1" cap="none" spc="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grpSp>
      <p:sp>
        <p:nvSpPr>
          <p:cNvPr id="16" name="Rectangle 15"/>
          <p:cNvSpPr/>
          <p:nvPr/>
        </p:nvSpPr>
        <p:spPr>
          <a:xfrm>
            <a:off x="533400" y="381000"/>
            <a:ext cx="8033481" cy="923330"/>
          </a:xfrm>
          <a:prstGeom prst="rect">
            <a:avLst/>
          </a:prstGeom>
          <a:noFill/>
        </p:spPr>
        <p:txBody>
          <a:bodyPr wrap="none" lIns="91440" tIns="45720" rIns="91440" bIns="45720">
            <a:spAutoFit/>
          </a:bodyPr>
          <a:lstStyle/>
          <a:p>
            <a:pPr algn="ctr"/>
            <a:r>
              <a:rPr lang="en-US" sz="5400" b="1" smtClean="0">
                <a:ln w="12700">
                  <a:solidFill>
                    <a:schemeClr val="bg1"/>
                  </a:solidFill>
                  <a:prstDash val="solid"/>
                </a:ln>
                <a:solidFill>
                  <a:srgbClr val="17375D"/>
                </a:solidFill>
                <a:effectLst>
                  <a:outerShdw blurRad="41275" dist="20320" dir="1800000" algn="tl" rotWithShape="0">
                    <a:srgbClr val="000000">
                      <a:alpha val="40000"/>
                    </a:srgbClr>
                  </a:outerShdw>
                  <a:reflection blurRad="6350" stA="55000" endA="300" endPos="45500" dir="5400000" sy="-100000" algn="bl" rotWithShape="0"/>
                </a:effectLst>
              </a:rPr>
              <a:t>Costly Technological Trends</a:t>
            </a:r>
            <a:endParaRPr lang="en-US" sz="5400" b="1">
              <a:ln w="12700">
                <a:solidFill>
                  <a:schemeClr val="bg1"/>
                </a:solidFill>
                <a:prstDash val="solid"/>
              </a:ln>
              <a:solidFill>
                <a:srgbClr val="17375D"/>
              </a:solidFill>
              <a:effectLst>
                <a:outerShdw blurRad="41275" dist="20320" dir="1800000" algn="tl" rotWithShape="0">
                  <a:srgbClr val="000000">
                    <a:alpha val="40000"/>
                  </a:srgbClr>
                </a:outerShdw>
                <a:reflection blurRad="6350" stA="55000" endA="300" endPos="45500" dir="5400000" sy="-100000" algn="bl" rotWithShape="0"/>
              </a:effectLst>
            </a:endParaRPr>
          </a:p>
        </p:txBody>
      </p:sp>
      <p:sp>
        <p:nvSpPr>
          <p:cNvPr id="17" name="Rectangle 16"/>
          <p:cNvSpPr/>
          <p:nvPr/>
        </p:nvSpPr>
        <p:spPr>
          <a:xfrm>
            <a:off x="3505200" y="2173575"/>
            <a:ext cx="2362200" cy="240065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15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6</a:t>
            </a:r>
            <a:endParaRPr lang="en-US" sz="15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000" b="-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799" y="1951037"/>
            <a:ext cx="5029201" cy="4525963"/>
          </a:xfrm>
        </p:spPr>
        <p:txBody>
          <a:bodyPr anchor="ctr">
            <a:normAutofit/>
          </a:bodyPr>
          <a:lstStyle/>
          <a:p>
            <a:pPr>
              <a:buNone/>
            </a:pPr>
            <a:r>
              <a:rPr lang="en-US" b="1" dirty="0" smtClean="0">
                <a:solidFill>
                  <a:srgbClr val="0D4F5F"/>
                </a:solidFill>
              </a:rPr>
              <a:t>Ways to combat the trends:</a:t>
            </a:r>
          </a:p>
          <a:p>
            <a:pPr marL="971550" lvl="1" indent="-514350">
              <a:buAutoNum type="arabicPeriod"/>
            </a:pPr>
            <a:r>
              <a:rPr lang="en-US" sz="2400" dirty="0" smtClean="0">
                <a:solidFill>
                  <a:srgbClr val="17375D"/>
                </a:solidFill>
              </a:rPr>
              <a:t>Reduce/Eliminate Downtime</a:t>
            </a:r>
          </a:p>
          <a:p>
            <a:pPr marL="971550" lvl="1" indent="-514350">
              <a:buAutoNum type="arabicPeriod"/>
            </a:pPr>
            <a:r>
              <a:rPr lang="en-US" sz="2400" dirty="0" smtClean="0">
                <a:solidFill>
                  <a:srgbClr val="17375D"/>
                </a:solidFill>
              </a:rPr>
              <a:t>Increase Protection Sensitivity</a:t>
            </a:r>
          </a:p>
          <a:p>
            <a:pPr marL="971550" lvl="1" indent="-514350">
              <a:buAutoNum type="arabicPeriod"/>
            </a:pPr>
            <a:r>
              <a:rPr lang="en-US" sz="2400" dirty="0" smtClean="0">
                <a:solidFill>
                  <a:srgbClr val="17375D"/>
                </a:solidFill>
              </a:rPr>
              <a:t>Tailored Solution Analysis</a:t>
            </a:r>
          </a:p>
          <a:p>
            <a:pPr marL="971550" lvl="1" indent="-514350">
              <a:buFont typeface="Arial" pitchFamily="34" charset="0"/>
              <a:buAutoNum type="arabicPeriod"/>
            </a:pPr>
            <a:r>
              <a:rPr lang="en-US" sz="2400" dirty="0" smtClean="0">
                <a:solidFill>
                  <a:srgbClr val="17375D"/>
                </a:solidFill>
              </a:rPr>
              <a:t>Invest Intelligently</a:t>
            </a:r>
          </a:p>
          <a:p>
            <a:pPr marL="971550" lvl="1" indent="-514350">
              <a:buAutoNum type="arabicPeriod"/>
            </a:pPr>
            <a:r>
              <a:rPr lang="en-US" sz="2400" dirty="0" smtClean="0">
                <a:solidFill>
                  <a:srgbClr val="17375D"/>
                </a:solidFill>
              </a:rPr>
              <a:t>Choose Reliable Power Quality Partners</a:t>
            </a:r>
          </a:p>
          <a:p>
            <a:pPr>
              <a:buNone/>
            </a:pPr>
            <a:endParaRPr lang="en-US" dirty="0">
              <a:solidFill>
                <a:srgbClr val="0D4F5F"/>
              </a:solidFill>
            </a:endParaRPr>
          </a:p>
        </p:txBody>
      </p:sp>
      <p:sp>
        <p:nvSpPr>
          <p:cNvPr id="4" name="Rectangle 3"/>
          <p:cNvSpPr/>
          <p:nvPr/>
        </p:nvSpPr>
        <p:spPr>
          <a:xfrm>
            <a:off x="1143000" y="339804"/>
            <a:ext cx="7086600" cy="1107996"/>
          </a:xfrm>
          <a:prstGeom prst="rect">
            <a:avLst/>
          </a:prstGeom>
          <a:noFill/>
        </p:spPr>
        <p:txBody>
          <a:bodyPr wrap="square" lIns="91440" tIns="45720" rIns="91440" bIns="45720">
            <a:spAutoFit/>
          </a:bodyPr>
          <a:lstStyle/>
          <a:p>
            <a:pPr algn="ctr"/>
            <a:r>
              <a:rPr lang="en-US" sz="6600" b="1" spc="300" smtClean="0">
                <a:ln w="11430" cmpd="sng">
                  <a:solidFill>
                    <a:schemeClr val="accent1">
                      <a:tint val="10000"/>
                    </a:schemeClr>
                  </a:solidFill>
                  <a:prstDash val="solid"/>
                  <a:miter lim="800000"/>
                </a:ln>
                <a:solidFill>
                  <a:srgbClr val="0D4F5F"/>
                </a:solidFill>
                <a:effectLst>
                  <a:glow rad="45500">
                    <a:schemeClr val="accent1">
                      <a:satMod val="220000"/>
                      <a:alpha val="35000"/>
                    </a:schemeClr>
                  </a:glow>
                </a:effectLst>
              </a:rPr>
              <a:t>A Bright Idea…</a:t>
            </a:r>
            <a:endParaRPr lang="en-US" sz="6600" b="1" cap="none" spc="300">
              <a:ln w="11430" cmpd="sng">
                <a:solidFill>
                  <a:schemeClr val="accent1">
                    <a:tint val="10000"/>
                  </a:schemeClr>
                </a:solidFill>
                <a:prstDash val="solid"/>
                <a:miter lim="800000"/>
              </a:ln>
              <a:solidFill>
                <a:srgbClr val="0D4F5F"/>
              </a:solidFill>
              <a:effectLst>
                <a:glow rad="45500">
                  <a:schemeClr val="accent1">
                    <a:satMod val="220000"/>
                    <a:alpha val="35000"/>
                  </a:schemeClr>
                </a:glow>
              </a:effectLst>
            </a:endParaRPr>
          </a:p>
        </p:txBody>
      </p:sp>
      <p:pic>
        <p:nvPicPr>
          <p:cNvPr id="6" name="Picture 5" descr="bright idea.jpg"/>
          <p:cNvPicPr>
            <a:picLocks noChangeAspect="1"/>
          </p:cNvPicPr>
          <p:nvPr/>
        </p:nvPicPr>
        <p:blipFill>
          <a:blip r:embed="rId4"/>
          <a:stretch>
            <a:fillRect/>
          </a:stretch>
        </p:blipFill>
        <p:spPr>
          <a:xfrm>
            <a:off x="5410200" y="2133600"/>
            <a:ext cx="2971801" cy="4200425"/>
          </a:xfrm>
          <a:prstGeom prst="rect">
            <a:avLst/>
          </a:prstGeom>
        </p:spPr>
      </p:pic>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000" b="-1000"/>
          </a:stretch>
        </a:blipFill>
        <a:effectLst/>
      </p:bgPr>
    </p:bg>
    <p:spTree>
      <p:nvGrpSpPr>
        <p:cNvPr id="1" name=""/>
        <p:cNvGrpSpPr/>
        <p:nvPr/>
      </p:nvGrpSpPr>
      <p:grpSpPr>
        <a:xfrm>
          <a:off x="0" y="0"/>
          <a:ext cx="0" cy="0"/>
          <a:chOff x="0" y="0"/>
          <a:chExt cx="0" cy="0"/>
        </a:xfrm>
      </p:grpSpPr>
      <p:sp>
        <p:nvSpPr>
          <p:cNvPr id="4" name="Subtitle 3"/>
          <p:cNvSpPr txBox="1">
            <a:spLocks/>
          </p:cNvSpPr>
          <p:nvPr/>
        </p:nvSpPr>
        <p:spPr>
          <a:xfrm>
            <a:off x="1219200" y="228600"/>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8800" b="0" i="0" u="none" strike="noStrike" kern="1200" cap="none" spc="0" normalizeH="0" baseline="0" noProof="0" smtClean="0">
                <a:ln>
                  <a:noFill/>
                </a:ln>
                <a:solidFill>
                  <a:srgbClr val="17375D"/>
                </a:solidFill>
                <a:effectLst/>
                <a:uLnTx/>
                <a:uFillTx/>
                <a:latin typeface="+mn-lt"/>
                <a:ea typeface="+mn-ea"/>
                <a:cs typeface="+mn-cs"/>
              </a:rPr>
              <a:t>Idea # </a:t>
            </a:r>
            <a:r>
              <a:rPr lang="en-US" sz="8800" smtClean="0">
                <a:solidFill>
                  <a:srgbClr val="17375D"/>
                </a:solidFill>
              </a:rPr>
              <a:t>1</a:t>
            </a:r>
            <a:endParaRPr kumimoji="0" lang="en-US" sz="8800" b="0" i="0" u="none" strike="noStrike" kern="1200" cap="none" spc="0" normalizeH="0" baseline="0" noProof="0">
              <a:ln>
                <a:noFill/>
              </a:ln>
              <a:solidFill>
                <a:srgbClr val="17375D"/>
              </a:solidFill>
              <a:effectLst/>
              <a:uLnTx/>
              <a:uFillTx/>
              <a:latin typeface="+mn-lt"/>
              <a:ea typeface="+mn-ea"/>
              <a:cs typeface="+mn-cs"/>
            </a:endParaRPr>
          </a:p>
        </p:txBody>
      </p:sp>
      <p:sp>
        <p:nvSpPr>
          <p:cNvPr id="5" name="Title 1"/>
          <p:cNvSpPr txBox="1">
            <a:spLocks/>
          </p:cNvSpPr>
          <p:nvPr/>
        </p:nvSpPr>
        <p:spPr>
          <a:xfrm>
            <a:off x="685800" y="525780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200" b="1" i="0" u="none" strike="noStrike" kern="1200" cap="none" spc="0" normalizeH="0" baseline="0" noProof="0" smtClean="0">
                <a:ln>
                  <a:noFill/>
                </a:ln>
                <a:solidFill>
                  <a:srgbClr val="18721C"/>
                </a:solidFill>
                <a:effectLst/>
                <a:uLnTx/>
                <a:uFillTx/>
                <a:latin typeface="+mj-lt"/>
                <a:ea typeface="+mj-ea"/>
                <a:cs typeface="+mj-cs"/>
              </a:rPr>
              <a:t>Reduce Downtime</a:t>
            </a:r>
            <a:endParaRPr kumimoji="0" lang="en-US" sz="7200" b="1" i="0" u="none" strike="noStrike" kern="1200" cap="none" spc="0" normalizeH="0" baseline="0" noProof="0">
              <a:ln>
                <a:noFill/>
              </a:ln>
              <a:solidFill>
                <a:srgbClr val="18721C"/>
              </a:solidFill>
              <a:effectLst/>
              <a:uLnTx/>
              <a:uFillTx/>
              <a:latin typeface="+mj-lt"/>
              <a:ea typeface="+mj-ea"/>
              <a:cs typeface="+mj-cs"/>
            </a:endParaRPr>
          </a:p>
        </p:txBody>
      </p:sp>
      <p:pic>
        <p:nvPicPr>
          <p:cNvPr id="7" name="Picture 6" descr="bad mechanic.jpg"/>
          <p:cNvPicPr>
            <a:picLocks noChangeAspect="1"/>
          </p:cNvPicPr>
          <p:nvPr/>
        </p:nvPicPr>
        <p:blipFill>
          <a:blip r:embed="rId4"/>
          <a:srcRect l="2469" r="3704" b="3086"/>
          <a:stretch>
            <a:fillRect/>
          </a:stretch>
        </p:blipFill>
        <p:spPr>
          <a:xfrm>
            <a:off x="3048000" y="1885950"/>
            <a:ext cx="2895600" cy="2990850"/>
          </a:xfrm>
          <a:prstGeom prst="rect">
            <a:avLst/>
          </a:prstGeom>
        </p:spPr>
      </p:pic>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Keeping the lights on…</a:t>
            </a:r>
            <a:endParaRPr lang="en-US">
              <a:solidFill>
                <a:srgbClr val="17375D"/>
              </a:solidFill>
            </a:endParaRPr>
          </a:p>
        </p:txBody>
      </p:sp>
      <p:sp>
        <p:nvSpPr>
          <p:cNvPr id="3" name="Content Placeholder 2"/>
          <p:cNvSpPr>
            <a:spLocks noGrp="1"/>
          </p:cNvSpPr>
          <p:nvPr>
            <p:ph idx="1"/>
          </p:nvPr>
        </p:nvSpPr>
        <p:spPr>
          <a:xfrm>
            <a:off x="304800" y="1905000"/>
            <a:ext cx="4343400" cy="4724400"/>
          </a:xfrm>
        </p:spPr>
        <p:txBody>
          <a:bodyPr>
            <a:normAutofit fontScale="92500" lnSpcReduction="10000"/>
          </a:bodyPr>
          <a:lstStyle/>
          <a:p>
            <a:pPr>
              <a:buNone/>
            </a:pPr>
            <a:r>
              <a:rPr lang="en-US" dirty="0" smtClean="0">
                <a:solidFill>
                  <a:srgbClr val="17375D"/>
                </a:solidFill>
              </a:rPr>
              <a:t>Continuous power is key to operations-</a:t>
            </a:r>
          </a:p>
          <a:p>
            <a:r>
              <a:rPr lang="en-US" dirty="0" smtClean="0">
                <a:solidFill>
                  <a:srgbClr val="17375D"/>
                </a:solidFill>
              </a:rPr>
              <a:t>Not an if,  but a when</a:t>
            </a:r>
          </a:p>
          <a:p>
            <a:r>
              <a:rPr lang="en-US" dirty="0" smtClean="0">
                <a:solidFill>
                  <a:srgbClr val="17375D"/>
                </a:solidFill>
              </a:rPr>
              <a:t>Audit your equipment needs</a:t>
            </a:r>
          </a:p>
          <a:p>
            <a:pPr lvl="1"/>
            <a:r>
              <a:rPr lang="en-US" dirty="0" smtClean="0">
                <a:solidFill>
                  <a:srgbClr val="17375D"/>
                </a:solidFill>
              </a:rPr>
              <a:t>UPS Systems</a:t>
            </a:r>
          </a:p>
          <a:p>
            <a:pPr lvl="1"/>
            <a:r>
              <a:rPr lang="en-US" dirty="0" smtClean="0">
                <a:solidFill>
                  <a:srgbClr val="17375D"/>
                </a:solidFill>
              </a:rPr>
              <a:t>Emergency Generators</a:t>
            </a:r>
          </a:p>
          <a:p>
            <a:r>
              <a:rPr lang="en-US" dirty="0" smtClean="0">
                <a:solidFill>
                  <a:srgbClr val="17375D"/>
                </a:solidFill>
              </a:rPr>
              <a:t>Audit run-time needs</a:t>
            </a:r>
          </a:p>
          <a:p>
            <a:r>
              <a:rPr lang="en-US" dirty="0" smtClean="0">
                <a:solidFill>
                  <a:srgbClr val="17375D"/>
                </a:solidFill>
              </a:rPr>
              <a:t>Critical systems demand 99.999% uptime</a:t>
            </a:r>
          </a:p>
        </p:txBody>
      </p:sp>
      <p:pic>
        <p:nvPicPr>
          <p:cNvPr id="4" name="Picture 3" descr="lights.jpg"/>
          <p:cNvPicPr>
            <a:picLocks noChangeAspect="1"/>
          </p:cNvPicPr>
          <p:nvPr/>
        </p:nvPicPr>
        <p:blipFill>
          <a:blip r:embed="rId3"/>
          <a:stretch>
            <a:fillRect/>
          </a:stretch>
        </p:blipFill>
        <p:spPr>
          <a:xfrm>
            <a:off x="4953000" y="2209800"/>
            <a:ext cx="3733800" cy="4038600"/>
          </a:xfrm>
          <a:prstGeom prst="rect">
            <a:avLst/>
          </a:prstGeom>
        </p:spPr>
      </p:pic>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Keeping ourselves honest…</a:t>
            </a:r>
            <a:endParaRPr lang="en-US">
              <a:solidFill>
                <a:srgbClr val="17375D"/>
              </a:solidFill>
            </a:endParaRPr>
          </a:p>
        </p:txBody>
      </p:sp>
      <p:sp>
        <p:nvSpPr>
          <p:cNvPr id="3" name="Content Placeholder 2"/>
          <p:cNvSpPr>
            <a:spLocks noGrp="1"/>
          </p:cNvSpPr>
          <p:nvPr>
            <p:ph idx="1"/>
          </p:nvPr>
        </p:nvSpPr>
        <p:spPr>
          <a:xfrm>
            <a:off x="4648200" y="1905000"/>
            <a:ext cx="4191000" cy="4525963"/>
          </a:xfrm>
        </p:spPr>
        <p:txBody>
          <a:bodyPr>
            <a:normAutofit fontScale="92500"/>
          </a:bodyPr>
          <a:lstStyle/>
          <a:p>
            <a:pPr>
              <a:buNone/>
            </a:pPr>
            <a:r>
              <a:rPr lang="en-US" dirty="0" smtClean="0">
                <a:solidFill>
                  <a:srgbClr val="17375D"/>
                </a:solidFill>
              </a:rPr>
              <a:t>Berkeley Labs stated..</a:t>
            </a:r>
          </a:p>
          <a:p>
            <a:r>
              <a:rPr lang="en-US" sz="2400" dirty="0" smtClean="0">
                <a:solidFill>
                  <a:srgbClr val="17375D"/>
                </a:solidFill>
              </a:rPr>
              <a:t>Momentary interruptions result in</a:t>
            </a:r>
            <a:r>
              <a:rPr lang="en-US" sz="2400" dirty="0" smtClean="0"/>
              <a:t> </a:t>
            </a:r>
            <a:r>
              <a:rPr lang="en-US" sz="2600" b="1" dirty="0" smtClean="0">
                <a:solidFill>
                  <a:srgbClr val="C00000"/>
                </a:solidFill>
              </a:rPr>
              <a:t>$52 billion </a:t>
            </a:r>
            <a:r>
              <a:rPr lang="en-US" sz="2400" dirty="0" smtClean="0">
                <a:solidFill>
                  <a:srgbClr val="17375D"/>
                </a:solidFill>
              </a:rPr>
              <a:t>in damages and lost revenue in the US.</a:t>
            </a:r>
          </a:p>
          <a:p>
            <a:r>
              <a:rPr lang="en-US" sz="2400" dirty="0" smtClean="0">
                <a:solidFill>
                  <a:srgbClr val="17375D"/>
                </a:solidFill>
              </a:rPr>
              <a:t>Costs stem from length of downtime, not power interruption.</a:t>
            </a:r>
          </a:p>
          <a:p>
            <a:pPr algn="ctr">
              <a:buNone/>
            </a:pPr>
            <a:r>
              <a:rPr lang="en-US" sz="3000" dirty="0" smtClean="0">
                <a:solidFill>
                  <a:srgbClr val="17375D"/>
                </a:solidFill>
              </a:rPr>
              <a:t>So… with 20 minutes of backup power, you could eliminate </a:t>
            </a:r>
            <a:r>
              <a:rPr lang="en-US" sz="3000" b="1" dirty="0" smtClean="0">
                <a:solidFill>
                  <a:srgbClr val="C00000"/>
                </a:solidFill>
              </a:rPr>
              <a:t>$52 Billion</a:t>
            </a:r>
            <a:r>
              <a:rPr lang="en-US" sz="3000" b="1" dirty="0" smtClean="0">
                <a:solidFill>
                  <a:srgbClr val="17375D"/>
                </a:solidFill>
              </a:rPr>
              <a:t> </a:t>
            </a:r>
            <a:r>
              <a:rPr lang="en-US" sz="3000" dirty="0" smtClean="0">
                <a:solidFill>
                  <a:srgbClr val="17375D"/>
                </a:solidFill>
              </a:rPr>
              <a:t>in lost revenue!</a:t>
            </a:r>
            <a:endParaRPr lang="en-US" sz="3000" dirty="0">
              <a:solidFill>
                <a:srgbClr val="17375D"/>
              </a:solidFill>
            </a:endParaRPr>
          </a:p>
        </p:txBody>
      </p:sp>
      <p:pic>
        <p:nvPicPr>
          <p:cNvPr id="4" name="Picture 3" descr="matrixbattery.jpg"/>
          <p:cNvPicPr>
            <a:picLocks noChangeAspect="1"/>
          </p:cNvPicPr>
          <p:nvPr/>
        </p:nvPicPr>
        <p:blipFill>
          <a:blip r:embed="rId3"/>
          <a:srcRect l="2500" r="26250"/>
          <a:stretch>
            <a:fillRect/>
          </a:stretch>
        </p:blipFill>
        <p:spPr>
          <a:xfrm>
            <a:off x="533400" y="2286000"/>
            <a:ext cx="3810000" cy="3962400"/>
          </a:xfrm>
          <a:prstGeom prst="rect">
            <a:avLst/>
          </a:prstGeom>
        </p:spPr>
      </p:pic>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rgbClr val="17375D"/>
                </a:solidFill>
              </a:rPr>
              <a:t>Keep your people working…</a:t>
            </a:r>
            <a:endParaRPr lang="en-US" sz="4800" dirty="0">
              <a:solidFill>
                <a:srgbClr val="17375D"/>
              </a:solidFill>
            </a:endParaRPr>
          </a:p>
        </p:txBody>
      </p:sp>
      <p:sp>
        <p:nvSpPr>
          <p:cNvPr id="3" name="Content Placeholder 2"/>
          <p:cNvSpPr>
            <a:spLocks noGrp="1"/>
          </p:cNvSpPr>
          <p:nvPr>
            <p:ph idx="1"/>
          </p:nvPr>
        </p:nvSpPr>
        <p:spPr>
          <a:xfrm>
            <a:off x="4343400" y="1905000"/>
            <a:ext cx="4495800" cy="4724400"/>
          </a:xfrm>
        </p:spPr>
        <p:txBody>
          <a:bodyPr>
            <a:normAutofit fontScale="92500"/>
          </a:bodyPr>
          <a:lstStyle/>
          <a:p>
            <a:r>
              <a:rPr lang="en-US" dirty="0" smtClean="0">
                <a:solidFill>
                  <a:srgbClr val="17375D"/>
                </a:solidFill>
              </a:rPr>
              <a:t>Battery back-ups or generators</a:t>
            </a:r>
          </a:p>
          <a:p>
            <a:r>
              <a:rPr lang="en-US" dirty="0" smtClean="0">
                <a:solidFill>
                  <a:srgbClr val="17375D"/>
                </a:solidFill>
              </a:rPr>
              <a:t>Decrease idle employees </a:t>
            </a:r>
          </a:p>
          <a:p>
            <a:r>
              <a:rPr lang="en-US" dirty="0" smtClean="0">
                <a:solidFill>
                  <a:srgbClr val="17375D"/>
                </a:solidFill>
              </a:rPr>
              <a:t>Reduced data-entry and computer related over-time</a:t>
            </a:r>
          </a:p>
          <a:p>
            <a:r>
              <a:rPr lang="en-US" dirty="0" smtClean="0">
                <a:solidFill>
                  <a:srgbClr val="17375D"/>
                </a:solidFill>
              </a:rPr>
              <a:t>Lower your maintenance labor costs</a:t>
            </a:r>
          </a:p>
          <a:p>
            <a:endParaRPr lang="en-US" dirty="0">
              <a:solidFill>
                <a:srgbClr val="17375D"/>
              </a:solidFill>
            </a:endParaRPr>
          </a:p>
        </p:txBody>
      </p:sp>
      <p:pic>
        <p:nvPicPr>
          <p:cNvPr id="4" name="Picture 3" descr="money in your pocket.jpg"/>
          <p:cNvPicPr>
            <a:picLocks noChangeAspect="1"/>
          </p:cNvPicPr>
          <p:nvPr/>
        </p:nvPicPr>
        <p:blipFill>
          <a:blip r:embed="rId3"/>
          <a:stretch>
            <a:fillRect/>
          </a:stretch>
        </p:blipFill>
        <p:spPr>
          <a:xfrm>
            <a:off x="457200" y="2133600"/>
            <a:ext cx="3810000" cy="3962400"/>
          </a:xfrm>
          <a:prstGeom prst="rect">
            <a:avLst/>
          </a:prstGeom>
        </p:spPr>
      </p:pic>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Keep equipment online…</a:t>
            </a:r>
            <a:endParaRPr lang="en-US">
              <a:solidFill>
                <a:srgbClr val="17375D"/>
              </a:solidFill>
            </a:endParaRPr>
          </a:p>
        </p:txBody>
      </p:sp>
      <p:sp>
        <p:nvSpPr>
          <p:cNvPr id="3" name="Content Placeholder 2"/>
          <p:cNvSpPr>
            <a:spLocks noGrp="1"/>
          </p:cNvSpPr>
          <p:nvPr>
            <p:ph idx="1"/>
          </p:nvPr>
        </p:nvSpPr>
        <p:spPr>
          <a:xfrm>
            <a:off x="228600" y="1905000"/>
            <a:ext cx="4267200" cy="4724400"/>
          </a:xfrm>
        </p:spPr>
        <p:txBody>
          <a:bodyPr>
            <a:normAutofit fontScale="92500" lnSpcReduction="10000"/>
          </a:bodyPr>
          <a:lstStyle/>
          <a:p>
            <a:pPr algn="ctr">
              <a:buNone/>
            </a:pPr>
            <a:r>
              <a:rPr lang="en-US" smtClean="0">
                <a:solidFill>
                  <a:srgbClr val="17375D"/>
                </a:solidFill>
              </a:rPr>
              <a:t>Can’t make you money if its not running!</a:t>
            </a:r>
          </a:p>
          <a:p>
            <a:r>
              <a:rPr lang="en-US" smtClean="0">
                <a:solidFill>
                  <a:srgbClr val="17375D"/>
                </a:solidFill>
              </a:rPr>
              <a:t>Integrate protection systems</a:t>
            </a:r>
          </a:p>
          <a:p>
            <a:r>
              <a:rPr lang="en-US" smtClean="0">
                <a:solidFill>
                  <a:srgbClr val="17375D"/>
                </a:solidFill>
              </a:rPr>
              <a:t>Provide multiple levels of protection</a:t>
            </a:r>
          </a:p>
          <a:p>
            <a:r>
              <a:rPr lang="en-US" smtClean="0">
                <a:solidFill>
                  <a:srgbClr val="17375D"/>
                </a:solidFill>
              </a:rPr>
              <a:t>Address all 9 power problems</a:t>
            </a:r>
          </a:p>
          <a:p>
            <a:r>
              <a:rPr lang="en-US" smtClean="0">
                <a:solidFill>
                  <a:srgbClr val="17375D"/>
                </a:solidFill>
              </a:rPr>
              <a:t>Monitor equipment constantly</a:t>
            </a:r>
          </a:p>
          <a:p>
            <a:endParaRPr lang="en-US">
              <a:solidFill>
                <a:srgbClr val="17375D"/>
              </a:solidFill>
            </a:endParaRPr>
          </a:p>
        </p:txBody>
      </p:sp>
      <p:pic>
        <p:nvPicPr>
          <p:cNvPr id="4" name="Picture 3" descr="production.jpg"/>
          <p:cNvPicPr>
            <a:picLocks noChangeAspect="1"/>
          </p:cNvPicPr>
          <p:nvPr/>
        </p:nvPicPr>
        <p:blipFill>
          <a:blip r:embed="rId3"/>
          <a:stretch>
            <a:fillRect/>
          </a:stretch>
        </p:blipFill>
        <p:spPr>
          <a:xfrm>
            <a:off x="4648200" y="2209800"/>
            <a:ext cx="4038600" cy="4038600"/>
          </a:xfrm>
          <a:prstGeom prst="rect">
            <a:avLst/>
          </a:prstGeom>
        </p:spPr>
      </p:pic>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7375D"/>
                </a:solidFill>
              </a:rPr>
              <a:t>Keep </a:t>
            </a:r>
            <a:r>
              <a:rPr lang="en-US" i="1" dirty="0" smtClean="0">
                <a:solidFill>
                  <a:srgbClr val="17375D"/>
                </a:solidFill>
              </a:rPr>
              <a:t>Your</a:t>
            </a:r>
            <a:r>
              <a:rPr lang="en-US" dirty="0" smtClean="0">
                <a:solidFill>
                  <a:srgbClr val="17375D"/>
                </a:solidFill>
              </a:rPr>
              <a:t> Overhead Low…</a:t>
            </a:r>
            <a:endParaRPr lang="en-US" dirty="0">
              <a:solidFill>
                <a:srgbClr val="17375D"/>
              </a:solidFill>
            </a:endParaRPr>
          </a:p>
        </p:txBody>
      </p:sp>
      <p:sp>
        <p:nvSpPr>
          <p:cNvPr id="3" name="Content Placeholder 2"/>
          <p:cNvSpPr>
            <a:spLocks noGrp="1"/>
          </p:cNvSpPr>
          <p:nvPr>
            <p:ph idx="1"/>
          </p:nvPr>
        </p:nvSpPr>
        <p:spPr>
          <a:xfrm>
            <a:off x="4800600" y="1828800"/>
            <a:ext cx="4114800" cy="4724400"/>
          </a:xfrm>
        </p:spPr>
        <p:txBody>
          <a:bodyPr>
            <a:normAutofit lnSpcReduction="10000"/>
          </a:bodyPr>
          <a:lstStyle/>
          <a:p>
            <a:r>
              <a:rPr lang="en-US" dirty="0" smtClean="0">
                <a:solidFill>
                  <a:srgbClr val="17375D"/>
                </a:solidFill>
              </a:rPr>
              <a:t>Reduce equipment repair and replacement</a:t>
            </a:r>
          </a:p>
          <a:p>
            <a:r>
              <a:rPr lang="en-US" dirty="0" smtClean="0">
                <a:solidFill>
                  <a:srgbClr val="17375D"/>
                </a:solidFill>
              </a:rPr>
              <a:t>Reduce lighting outages</a:t>
            </a:r>
          </a:p>
          <a:p>
            <a:r>
              <a:rPr lang="en-US" dirty="0" smtClean="0">
                <a:solidFill>
                  <a:srgbClr val="17375D"/>
                </a:solidFill>
              </a:rPr>
              <a:t>Reduce maintenance calls</a:t>
            </a:r>
          </a:p>
          <a:p>
            <a:r>
              <a:rPr lang="en-US" dirty="0" smtClean="0">
                <a:solidFill>
                  <a:srgbClr val="17375D"/>
                </a:solidFill>
              </a:rPr>
              <a:t>Reduced production bottlenecks</a:t>
            </a:r>
          </a:p>
          <a:p>
            <a:endParaRPr lang="en-US" dirty="0"/>
          </a:p>
        </p:txBody>
      </p:sp>
      <p:grpSp>
        <p:nvGrpSpPr>
          <p:cNvPr id="18" name="Group 17"/>
          <p:cNvGrpSpPr/>
          <p:nvPr/>
        </p:nvGrpSpPr>
        <p:grpSpPr>
          <a:xfrm>
            <a:off x="0" y="2057400"/>
            <a:ext cx="4876800" cy="4205935"/>
            <a:chOff x="381000" y="304800"/>
            <a:chExt cx="9450449" cy="6266455"/>
          </a:xfrm>
        </p:grpSpPr>
        <p:sp>
          <p:nvSpPr>
            <p:cNvPr id="4" name="Rectangle 2"/>
            <p:cNvSpPr txBox="1">
              <a:spLocks noChangeArrowheads="1"/>
            </p:cNvSpPr>
            <p:nvPr/>
          </p:nvSpPr>
          <p:spPr>
            <a:xfrm>
              <a:off x="381000" y="304800"/>
              <a:ext cx="8621713" cy="978062"/>
            </a:xfrm>
            <a:prstGeom prst="rect">
              <a:avLst/>
            </a:prstGeom>
          </p:spPr>
          <p:txBody>
            <a:bodyPr vert="horz" lIns="91439" tIns="45720" rIns="91439" bIns="45720" rtlCol="0" anchor="t">
              <a:spAutoFit/>
            </a:bodyPr>
            <a:lstStyle/>
            <a:p>
              <a:pPr marL="0" marR="0" lvl="0" indent="0" algn="ctr" defTabSz="914400" rtl="0" eaLnBrk="1" fontAlgn="auto" latinLnBrk="0" hangingPunct="1">
                <a:lnSpc>
                  <a:spcPts val="2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schemeClr val="accent2"/>
                  </a:solidFill>
                  <a:effectLst/>
                  <a:uLnTx/>
                  <a:uFillTx/>
                  <a:latin typeface="+mj-lt"/>
                  <a:ea typeface="+mj-ea"/>
                  <a:cs typeface="+mj-cs"/>
                </a:rPr>
                <a:t>Example</a:t>
              </a:r>
              <a:br>
                <a:rPr kumimoji="0" lang="en-US" sz="2800" b="1" i="0" u="none" strike="noStrike" kern="1200" cap="none" spc="0" normalizeH="0" baseline="0" noProof="0" dirty="0" smtClean="0">
                  <a:ln>
                    <a:noFill/>
                  </a:ln>
                  <a:solidFill>
                    <a:schemeClr val="accent2"/>
                  </a:solidFill>
                  <a:effectLst/>
                  <a:uLnTx/>
                  <a:uFillTx/>
                  <a:latin typeface="+mj-lt"/>
                  <a:ea typeface="+mj-ea"/>
                  <a:cs typeface="+mj-cs"/>
                </a:rPr>
              </a:br>
              <a:r>
                <a:rPr kumimoji="0" lang="en-US" sz="1400" b="1" i="0" u="none" strike="noStrike" kern="1200" cap="none" spc="0" normalizeH="0" baseline="0" noProof="0" dirty="0" smtClean="0">
                  <a:ln>
                    <a:noFill/>
                  </a:ln>
                  <a:solidFill>
                    <a:schemeClr val="accent2"/>
                  </a:solidFill>
                  <a:effectLst/>
                  <a:uLnTx/>
                  <a:uFillTx/>
                  <a:latin typeface="+mj-lt"/>
                  <a:ea typeface="+mj-ea"/>
                  <a:cs typeface="+mj-cs"/>
                </a:rPr>
                <a:t> Florida Theme Park</a:t>
              </a:r>
            </a:p>
          </p:txBody>
        </p:sp>
        <p:graphicFrame>
          <p:nvGraphicFramePr>
            <p:cNvPr id="5" name="Object 3"/>
            <p:cNvGraphicFramePr>
              <a:graphicFrameLocks noChangeAspect="1"/>
            </p:cNvGraphicFramePr>
            <p:nvPr/>
          </p:nvGraphicFramePr>
          <p:xfrm>
            <a:off x="1296988" y="2044700"/>
            <a:ext cx="1851025" cy="4062413"/>
          </p:xfrm>
          <a:graphic>
            <a:graphicData uri="http://schemas.openxmlformats.org/presentationml/2006/ole">
              <p:oleObj spid="_x0000_s1026" name="Chart" r:id="rId4" imgW="1666853" imgH="3657484" progId="MSGraph.Chart.8">
                <p:embed followColorScheme="full"/>
              </p:oleObj>
            </a:graphicData>
          </a:graphic>
        </p:graphicFrame>
        <p:graphicFrame>
          <p:nvGraphicFramePr>
            <p:cNvPr id="6" name="Object 4"/>
            <p:cNvGraphicFramePr>
              <a:graphicFrameLocks noChangeAspect="1"/>
            </p:cNvGraphicFramePr>
            <p:nvPr/>
          </p:nvGraphicFramePr>
          <p:xfrm>
            <a:off x="5870575" y="2044700"/>
            <a:ext cx="1851025" cy="4062413"/>
          </p:xfrm>
          <a:graphic>
            <a:graphicData uri="http://schemas.openxmlformats.org/presentationml/2006/ole">
              <p:oleObj spid="_x0000_s1027" name="Chart" r:id="rId5" imgW="1666853" imgH="3657484" progId="MSGraph.Chart.8">
                <p:embed followColorScheme="full"/>
              </p:oleObj>
            </a:graphicData>
          </a:graphic>
        </p:graphicFrame>
        <p:sp>
          <p:nvSpPr>
            <p:cNvPr id="7" name="Text Box 5"/>
            <p:cNvSpPr txBox="1">
              <a:spLocks noChangeArrowheads="1"/>
            </p:cNvSpPr>
            <p:nvPr/>
          </p:nvSpPr>
          <p:spPr bwMode="auto">
            <a:xfrm>
              <a:off x="612774" y="1041400"/>
              <a:ext cx="3851700" cy="943450"/>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050" b="1">
                  <a:latin typeface="Arial" pitchFamily="34" charset="0"/>
                </a:rPr>
                <a:t>% Down Time </a:t>
              </a:r>
            </a:p>
            <a:p>
              <a:pPr algn="ctr" defTabSz="1016000" eaLnBrk="0" hangingPunct="0"/>
              <a:r>
                <a:rPr lang="en-US" sz="1050" b="1">
                  <a:latin typeface="Arial" pitchFamily="34" charset="0"/>
                </a:rPr>
                <a:t>due to electrical problems</a:t>
              </a:r>
            </a:p>
            <a:p>
              <a:pPr algn="ctr" defTabSz="1016000" eaLnBrk="0" hangingPunct="0"/>
              <a:r>
                <a:rPr lang="en-US" sz="1050" b="1">
                  <a:latin typeface="Arial" pitchFamily="34" charset="0"/>
                </a:rPr>
                <a:t>Reduced 99.9%</a:t>
              </a:r>
            </a:p>
          </p:txBody>
        </p:sp>
        <p:sp>
          <p:nvSpPr>
            <p:cNvPr id="8" name="Text Box 6"/>
            <p:cNvSpPr txBox="1">
              <a:spLocks noChangeArrowheads="1"/>
            </p:cNvSpPr>
            <p:nvPr/>
          </p:nvSpPr>
          <p:spPr bwMode="auto">
            <a:xfrm>
              <a:off x="4581525" y="1041400"/>
              <a:ext cx="5249924" cy="980529"/>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100" b="1">
                  <a:latin typeface="Arial" pitchFamily="34" charset="0"/>
                </a:rPr>
                <a:t>Electrical Maintenance Costs</a:t>
              </a:r>
            </a:p>
            <a:p>
              <a:pPr algn="ctr" defTabSz="1016000" eaLnBrk="0" hangingPunct="0"/>
              <a:r>
                <a:rPr lang="en-US" sz="1000" b="1">
                  <a:latin typeface="Arial" pitchFamily="34" charset="0"/>
                </a:rPr>
                <a:t>(labor &amp; material</a:t>
              </a:r>
              <a:r>
                <a:rPr lang="en-US" sz="1100" b="1">
                  <a:latin typeface="Arial" pitchFamily="34" charset="0"/>
                </a:rPr>
                <a:t>) per operating hour</a:t>
              </a:r>
            </a:p>
            <a:p>
              <a:pPr algn="ctr" defTabSz="1016000" eaLnBrk="0" hangingPunct="0"/>
              <a:r>
                <a:rPr lang="en-US" sz="1100" b="1">
                  <a:latin typeface="Arial" pitchFamily="34" charset="0"/>
                </a:rPr>
                <a:t>Reduced 37.7%</a:t>
              </a:r>
            </a:p>
          </p:txBody>
        </p:sp>
        <p:sp>
          <p:nvSpPr>
            <p:cNvPr id="9" name="Text Box 7"/>
            <p:cNvSpPr txBox="1">
              <a:spLocks noChangeArrowheads="1"/>
            </p:cNvSpPr>
            <p:nvPr/>
          </p:nvSpPr>
          <p:spPr bwMode="auto">
            <a:xfrm>
              <a:off x="1554163" y="2408238"/>
              <a:ext cx="660400" cy="376237"/>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800" b="1">
                  <a:latin typeface="Arial" pitchFamily="34" charset="0"/>
                </a:rPr>
                <a:t>21%</a:t>
              </a:r>
            </a:p>
          </p:txBody>
        </p:sp>
        <p:sp>
          <p:nvSpPr>
            <p:cNvPr id="10" name="Text Box 8"/>
            <p:cNvSpPr txBox="1">
              <a:spLocks noChangeArrowheads="1"/>
            </p:cNvSpPr>
            <p:nvPr/>
          </p:nvSpPr>
          <p:spPr bwMode="auto">
            <a:xfrm>
              <a:off x="2273300" y="5283200"/>
              <a:ext cx="723900" cy="376238"/>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800" b="1">
                  <a:latin typeface="Arial" pitchFamily="34" charset="0"/>
                </a:rPr>
                <a:t>0.7%</a:t>
              </a:r>
            </a:p>
          </p:txBody>
        </p:sp>
        <p:sp>
          <p:nvSpPr>
            <p:cNvPr id="11" name="Text Box 9"/>
            <p:cNvSpPr txBox="1">
              <a:spLocks noChangeArrowheads="1"/>
            </p:cNvSpPr>
            <p:nvPr/>
          </p:nvSpPr>
          <p:spPr bwMode="auto">
            <a:xfrm>
              <a:off x="5929313" y="2139950"/>
              <a:ext cx="901700" cy="376238"/>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800" b="1">
                  <a:latin typeface="Arial" pitchFamily="34" charset="0"/>
                </a:rPr>
                <a:t>$92.33</a:t>
              </a:r>
            </a:p>
          </p:txBody>
        </p:sp>
        <p:sp>
          <p:nvSpPr>
            <p:cNvPr id="12" name="Text Box 10"/>
            <p:cNvSpPr txBox="1">
              <a:spLocks noChangeArrowheads="1"/>
            </p:cNvSpPr>
            <p:nvPr/>
          </p:nvSpPr>
          <p:spPr bwMode="auto">
            <a:xfrm>
              <a:off x="6735763" y="3352800"/>
              <a:ext cx="901700" cy="376238"/>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800" b="1">
                  <a:latin typeface="Arial" pitchFamily="34" charset="0"/>
                </a:rPr>
                <a:t>$57.45</a:t>
              </a:r>
            </a:p>
          </p:txBody>
        </p:sp>
        <p:sp>
          <p:nvSpPr>
            <p:cNvPr id="13" name="Text Box 11"/>
            <p:cNvSpPr txBox="1">
              <a:spLocks noChangeArrowheads="1"/>
            </p:cNvSpPr>
            <p:nvPr/>
          </p:nvSpPr>
          <p:spPr bwMode="auto">
            <a:xfrm>
              <a:off x="694517" y="5888086"/>
              <a:ext cx="1691713" cy="659179"/>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000" b="1">
                  <a:latin typeface="Arial" pitchFamily="34" charset="0"/>
                </a:rPr>
                <a:t>Pre-install</a:t>
              </a:r>
            </a:p>
            <a:p>
              <a:pPr algn="ctr" defTabSz="1016000" eaLnBrk="0" hangingPunct="0"/>
              <a:r>
                <a:rPr lang="en-US" sz="1000" b="1">
                  <a:latin typeface="Arial" pitchFamily="34" charset="0"/>
                </a:rPr>
                <a:t>Year</a:t>
              </a:r>
            </a:p>
          </p:txBody>
        </p:sp>
        <p:sp>
          <p:nvSpPr>
            <p:cNvPr id="14" name="Text Box 12"/>
            <p:cNvSpPr txBox="1">
              <a:spLocks noChangeArrowheads="1"/>
            </p:cNvSpPr>
            <p:nvPr/>
          </p:nvSpPr>
          <p:spPr bwMode="auto">
            <a:xfrm>
              <a:off x="2176464" y="5862638"/>
              <a:ext cx="1981908" cy="708617"/>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050" b="1">
                  <a:latin typeface="Arial" pitchFamily="34" charset="0"/>
                </a:rPr>
                <a:t>Post-install</a:t>
              </a:r>
            </a:p>
            <a:p>
              <a:pPr algn="ctr" defTabSz="1016000" eaLnBrk="0" hangingPunct="0"/>
              <a:r>
                <a:rPr lang="en-US" sz="1050" b="1">
                  <a:latin typeface="Arial" pitchFamily="34" charset="0"/>
                </a:rPr>
                <a:t>2</a:t>
              </a:r>
              <a:r>
                <a:rPr lang="en-US" sz="1050" b="1" baseline="30000">
                  <a:latin typeface="Arial" pitchFamily="34" charset="0"/>
                </a:rPr>
                <a:t>nd</a:t>
              </a:r>
              <a:r>
                <a:rPr lang="en-US" sz="1050" b="1">
                  <a:latin typeface="Arial" pitchFamily="34" charset="0"/>
                </a:rPr>
                <a:t> Year</a:t>
              </a:r>
            </a:p>
          </p:txBody>
        </p:sp>
        <p:sp>
          <p:nvSpPr>
            <p:cNvPr id="15" name="Text Box 13"/>
            <p:cNvSpPr txBox="1">
              <a:spLocks noChangeArrowheads="1"/>
            </p:cNvSpPr>
            <p:nvPr/>
          </p:nvSpPr>
          <p:spPr bwMode="auto">
            <a:xfrm>
              <a:off x="5397270" y="5888086"/>
              <a:ext cx="1691713" cy="659179"/>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000" b="1">
                  <a:latin typeface="Arial" pitchFamily="34" charset="0"/>
                </a:rPr>
                <a:t>Pre-install</a:t>
              </a:r>
            </a:p>
            <a:p>
              <a:pPr algn="ctr" defTabSz="1016000" eaLnBrk="0" hangingPunct="0"/>
              <a:r>
                <a:rPr lang="en-US" sz="1000" b="1">
                  <a:latin typeface="Arial" pitchFamily="34" charset="0"/>
                </a:rPr>
                <a:t>Year</a:t>
              </a:r>
            </a:p>
          </p:txBody>
        </p:sp>
        <p:sp>
          <p:nvSpPr>
            <p:cNvPr id="16" name="Text Box 14"/>
            <p:cNvSpPr txBox="1">
              <a:spLocks noChangeArrowheads="1"/>
            </p:cNvSpPr>
            <p:nvPr/>
          </p:nvSpPr>
          <p:spPr bwMode="auto">
            <a:xfrm>
              <a:off x="6849087" y="5888086"/>
              <a:ext cx="1840109" cy="659179"/>
            </a:xfrm>
            <a:prstGeom prst="rect">
              <a:avLst/>
            </a:prstGeom>
            <a:noFill/>
            <a:ln w="6350">
              <a:noFill/>
              <a:miter lim="800000"/>
              <a:headEnd/>
              <a:tailEnd/>
            </a:ln>
          </p:spPr>
          <p:txBody>
            <a:bodyPr wrap="none" lIns="101599" tIns="50799" rIns="101599" bIns="50799">
              <a:spAutoFit/>
            </a:bodyPr>
            <a:lstStyle/>
            <a:p>
              <a:pPr algn="ctr" defTabSz="1016000" eaLnBrk="0" hangingPunct="0"/>
              <a:r>
                <a:rPr lang="en-US" sz="1000" b="1">
                  <a:latin typeface="Arial" pitchFamily="34" charset="0"/>
                </a:rPr>
                <a:t>Post-install</a:t>
              </a:r>
            </a:p>
            <a:p>
              <a:pPr algn="ctr" defTabSz="1016000" eaLnBrk="0" hangingPunct="0"/>
              <a:r>
                <a:rPr lang="en-US" sz="1000" b="1">
                  <a:latin typeface="Arial" pitchFamily="34" charset="0"/>
                </a:rPr>
                <a:t>2</a:t>
              </a:r>
              <a:r>
                <a:rPr lang="en-US" sz="1000" b="1" baseline="30000">
                  <a:latin typeface="Arial" pitchFamily="34" charset="0"/>
                </a:rPr>
                <a:t>nd</a:t>
              </a:r>
              <a:r>
                <a:rPr lang="en-US" sz="1000" b="1">
                  <a:latin typeface="Arial" pitchFamily="34" charset="0"/>
                </a:rPr>
                <a:t> Year</a:t>
              </a:r>
            </a:p>
          </p:txBody>
        </p:sp>
        <p:sp>
          <p:nvSpPr>
            <p:cNvPr id="17" name="Text Box 15"/>
            <p:cNvSpPr txBox="1">
              <a:spLocks noChangeArrowheads="1"/>
            </p:cNvSpPr>
            <p:nvPr/>
          </p:nvSpPr>
          <p:spPr bwMode="auto">
            <a:xfrm>
              <a:off x="2152959" y="3214687"/>
              <a:ext cx="4474709" cy="703120"/>
            </a:xfrm>
            <a:prstGeom prst="rect">
              <a:avLst/>
            </a:prstGeom>
            <a:noFill/>
            <a:ln w="6350">
              <a:noFill/>
              <a:miter lim="800000"/>
              <a:headEnd/>
              <a:tailEnd/>
            </a:ln>
          </p:spPr>
          <p:txBody>
            <a:bodyPr wrap="square" lIns="101599" tIns="50799" rIns="101599" bIns="50799">
              <a:spAutoFit/>
            </a:bodyPr>
            <a:lstStyle/>
            <a:p>
              <a:pPr defTabSz="1016000" eaLnBrk="0" hangingPunct="0"/>
              <a:r>
                <a:rPr lang="en-US" sz="1200" b="1">
                  <a:latin typeface="Arial" pitchFamily="34" charset="0"/>
                </a:rPr>
                <a:t>More uptime…</a:t>
              </a:r>
            </a:p>
            <a:p>
              <a:pPr defTabSz="1016000" eaLnBrk="0" hangingPunct="0"/>
              <a:r>
                <a:rPr lang="en-US" sz="1200" b="1">
                  <a:latin typeface="Arial" pitchFamily="34" charset="0"/>
                </a:rPr>
                <a:t>                           </a:t>
              </a:r>
              <a:r>
                <a:rPr lang="en-US" sz="1200" b="1" smtClean="0">
                  <a:latin typeface="Arial" pitchFamily="34" charset="0"/>
                </a:rPr>
                <a:t>Less cost.</a:t>
              </a:r>
              <a:endParaRPr lang="en-US" sz="1200" b="1">
                <a:latin typeface="Arial" pitchFamily="34" charset="0"/>
              </a:endParaRPr>
            </a:p>
          </p:txBody>
        </p:sp>
      </p:gr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257800"/>
            <a:ext cx="7772400" cy="1470025"/>
          </a:xfrm>
        </p:spPr>
        <p:txBody>
          <a:bodyPr>
            <a:normAutofit/>
          </a:bodyPr>
          <a:lstStyle/>
          <a:p>
            <a:r>
              <a:rPr lang="en-US" sz="7200" b="1" dirty="0" smtClean="0">
                <a:solidFill>
                  <a:schemeClr val="accent2">
                    <a:lumMod val="75000"/>
                  </a:schemeClr>
                </a:solidFill>
              </a:rPr>
              <a:t>Power</a:t>
            </a:r>
            <a:endParaRPr lang="en-US" sz="7200" b="1" dirty="0">
              <a:solidFill>
                <a:schemeClr val="accent2">
                  <a:lumMod val="75000"/>
                </a:schemeClr>
              </a:solidFill>
            </a:endParaRPr>
          </a:p>
        </p:txBody>
      </p:sp>
      <p:sp>
        <p:nvSpPr>
          <p:cNvPr id="4" name="Subtitle 3"/>
          <p:cNvSpPr>
            <a:spLocks noGrp="1"/>
          </p:cNvSpPr>
          <p:nvPr>
            <p:ph type="subTitle" idx="1"/>
          </p:nvPr>
        </p:nvSpPr>
        <p:spPr>
          <a:xfrm>
            <a:off x="1219200" y="228600"/>
            <a:ext cx="6400800" cy="1752600"/>
          </a:xfrm>
        </p:spPr>
        <p:txBody>
          <a:bodyPr>
            <a:normAutofit/>
          </a:bodyPr>
          <a:lstStyle/>
          <a:p>
            <a:r>
              <a:rPr lang="en-US" sz="8800" smtClean="0">
                <a:solidFill>
                  <a:srgbClr val="17375D"/>
                </a:solidFill>
              </a:rPr>
              <a:t>Trend # 1</a:t>
            </a:r>
            <a:endParaRPr lang="en-US" sz="8800">
              <a:solidFill>
                <a:srgbClr val="17375D"/>
              </a:solidFill>
            </a:endParaRPr>
          </a:p>
        </p:txBody>
      </p:sp>
      <p:pic>
        <p:nvPicPr>
          <p:cNvPr id="6" name="Picture 5" descr="9probs.jpg"/>
          <p:cNvPicPr>
            <a:picLocks noChangeAspect="1"/>
          </p:cNvPicPr>
          <p:nvPr/>
        </p:nvPicPr>
        <p:blipFill>
          <a:blip r:embed="rId4"/>
          <a:srcRect r="1110" b="16849"/>
          <a:stretch>
            <a:fillRect/>
          </a:stretch>
        </p:blipFill>
        <p:spPr>
          <a:xfrm>
            <a:off x="1371600" y="1797051"/>
            <a:ext cx="6400800" cy="3384549"/>
          </a:xfrm>
          <a:prstGeom prst="rect">
            <a:avLst/>
          </a:prstGeom>
        </p:spPr>
      </p:pic>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What it amounts to…</a:t>
            </a:r>
            <a:endParaRPr lang="en-US">
              <a:solidFill>
                <a:srgbClr val="17375D"/>
              </a:solidFill>
            </a:endParaRPr>
          </a:p>
        </p:txBody>
      </p:sp>
      <p:sp>
        <p:nvSpPr>
          <p:cNvPr id="3" name="Content Placeholder 2"/>
          <p:cNvSpPr>
            <a:spLocks noGrp="1"/>
          </p:cNvSpPr>
          <p:nvPr>
            <p:ph idx="1"/>
          </p:nvPr>
        </p:nvSpPr>
        <p:spPr>
          <a:xfrm>
            <a:off x="304800" y="1905000"/>
            <a:ext cx="4191000" cy="4724400"/>
          </a:xfrm>
        </p:spPr>
        <p:txBody>
          <a:bodyPr>
            <a:normAutofit fontScale="92500" lnSpcReduction="10000"/>
          </a:bodyPr>
          <a:lstStyle/>
          <a:p>
            <a:r>
              <a:rPr lang="en-US" dirty="0" smtClean="0">
                <a:solidFill>
                  <a:srgbClr val="17375D"/>
                </a:solidFill>
              </a:rPr>
              <a:t>Lower labor costs</a:t>
            </a:r>
          </a:p>
          <a:p>
            <a:r>
              <a:rPr lang="en-US" dirty="0" smtClean="0">
                <a:solidFill>
                  <a:srgbClr val="17375D"/>
                </a:solidFill>
              </a:rPr>
              <a:t>Lower maintenance costs</a:t>
            </a:r>
          </a:p>
          <a:p>
            <a:r>
              <a:rPr lang="en-US" dirty="0" smtClean="0">
                <a:solidFill>
                  <a:srgbClr val="17375D"/>
                </a:solidFill>
              </a:rPr>
              <a:t>Lower equipment replacement costs</a:t>
            </a:r>
          </a:p>
          <a:p>
            <a:r>
              <a:rPr lang="en-US" dirty="0" smtClean="0">
                <a:solidFill>
                  <a:srgbClr val="17375D"/>
                </a:solidFill>
              </a:rPr>
              <a:t>Increased productivity</a:t>
            </a:r>
          </a:p>
          <a:p>
            <a:pPr>
              <a:buNone/>
            </a:pPr>
            <a:r>
              <a:rPr lang="en-US" dirty="0" smtClean="0">
                <a:solidFill>
                  <a:srgbClr val="17375D"/>
                </a:solidFill>
              </a:rPr>
              <a:t>Even a 10% reduction of average downtime cost amounts to a savings of </a:t>
            </a:r>
            <a:r>
              <a:rPr lang="en-US" dirty="0" smtClean="0">
                <a:solidFill>
                  <a:srgbClr val="18721C"/>
                </a:solidFill>
              </a:rPr>
              <a:t>$100,800 </a:t>
            </a:r>
            <a:r>
              <a:rPr lang="en-US" dirty="0" smtClean="0">
                <a:solidFill>
                  <a:srgbClr val="17375D"/>
                </a:solidFill>
              </a:rPr>
              <a:t>an hour </a:t>
            </a:r>
            <a:endParaRPr lang="en-US" dirty="0">
              <a:solidFill>
                <a:srgbClr val="17375D"/>
              </a:solidFill>
            </a:endParaRPr>
          </a:p>
        </p:txBody>
      </p:sp>
      <p:pic>
        <p:nvPicPr>
          <p:cNvPr id="4" name="Picture 3" descr="budget pieces.jpg"/>
          <p:cNvPicPr>
            <a:picLocks noChangeAspect="1"/>
          </p:cNvPicPr>
          <p:nvPr/>
        </p:nvPicPr>
        <p:blipFill>
          <a:blip r:embed="rId3"/>
          <a:stretch>
            <a:fillRect/>
          </a:stretch>
        </p:blipFill>
        <p:spPr>
          <a:xfrm>
            <a:off x="4702763" y="2819400"/>
            <a:ext cx="3984037" cy="2667000"/>
          </a:xfrm>
          <a:prstGeom prst="rect">
            <a:avLst/>
          </a:prstGeom>
        </p:spPr>
      </p:pic>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Think about your business…</a:t>
            </a:r>
            <a:endParaRPr lang="en-US">
              <a:solidFill>
                <a:srgbClr val="17375D"/>
              </a:solidFill>
            </a:endParaRPr>
          </a:p>
        </p:txBody>
      </p:sp>
      <p:sp>
        <p:nvSpPr>
          <p:cNvPr id="3" name="Content Placeholder 2"/>
          <p:cNvSpPr>
            <a:spLocks noGrp="1"/>
          </p:cNvSpPr>
          <p:nvPr>
            <p:ph idx="1"/>
          </p:nvPr>
        </p:nvSpPr>
        <p:spPr>
          <a:xfrm>
            <a:off x="228600" y="1905000"/>
            <a:ext cx="4191000" cy="4525963"/>
          </a:xfrm>
        </p:spPr>
        <p:txBody>
          <a:bodyPr>
            <a:normAutofit fontScale="85000" lnSpcReduction="10000"/>
          </a:bodyPr>
          <a:lstStyle/>
          <a:p>
            <a:r>
              <a:rPr lang="en-US" dirty="0" smtClean="0">
                <a:solidFill>
                  <a:srgbClr val="17375D"/>
                </a:solidFill>
              </a:rPr>
              <a:t>Annual cost of operation for a Windows based PC- </a:t>
            </a:r>
            <a:r>
              <a:rPr lang="en-US" dirty="0" smtClean="0">
                <a:solidFill>
                  <a:srgbClr val="18721C"/>
                </a:solidFill>
              </a:rPr>
              <a:t>$7250</a:t>
            </a:r>
          </a:p>
          <a:p>
            <a:r>
              <a:rPr lang="en-US" dirty="0" smtClean="0">
                <a:solidFill>
                  <a:srgbClr val="17375D"/>
                </a:solidFill>
              </a:rPr>
              <a:t>20% of which is due to downtime</a:t>
            </a:r>
          </a:p>
          <a:p>
            <a:r>
              <a:rPr lang="en-US" dirty="0" smtClean="0">
                <a:solidFill>
                  <a:srgbClr val="17375D"/>
                </a:solidFill>
              </a:rPr>
              <a:t>80% of computer downtime is power related</a:t>
            </a:r>
          </a:p>
          <a:p>
            <a:pPr>
              <a:buNone/>
            </a:pPr>
            <a:r>
              <a:rPr lang="en-US" dirty="0" smtClean="0">
                <a:solidFill>
                  <a:srgbClr val="17375D"/>
                </a:solidFill>
              </a:rPr>
              <a:t>How much could you save on computer costs per year?</a:t>
            </a:r>
          </a:p>
          <a:p>
            <a:endParaRPr lang="en-US" dirty="0"/>
          </a:p>
        </p:txBody>
      </p:sp>
      <p:graphicFrame>
        <p:nvGraphicFramePr>
          <p:cNvPr id="4" name="Table 3"/>
          <p:cNvGraphicFramePr>
            <a:graphicFrameLocks noGrp="1"/>
          </p:cNvGraphicFramePr>
          <p:nvPr/>
        </p:nvGraphicFramePr>
        <p:xfrm>
          <a:off x="4267200" y="2209800"/>
          <a:ext cx="4572000" cy="3851560"/>
        </p:xfrm>
        <a:graphic>
          <a:graphicData uri="http://schemas.openxmlformats.org/drawingml/2006/table">
            <a:tbl>
              <a:tblPr/>
              <a:tblGrid>
                <a:gridCol w="907813"/>
                <a:gridCol w="535218"/>
                <a:gridCol w="831647"/>
                <a:gridCol w="1342163"/>
                <a:gridCol w="955159"/>
              </a:tblGrid>
              <a:tr h="457200">
                <a:tc>
                  <a:txBody>
                    <a:bodyPr/>
                    <a:lstStyle/>
                    <a:p>
                      <a:pPr algn="l" fontAlgn="b"/>
                      <a:r>
                        <a:rPr lang="en-US" sz="1200" b="1" i="0" u="sng" strike="noStrike">
                          <a:solidFill>
                            <a:srgbClr val="000000"/>
                          </a:solidFill>
                          <a:latin typeface="Calibri"/>
                        </a:rPr>
                        <a:t>Number of Computers</a:t>
                      </a:r>
                    </a:p>
                  </a:txBody>
                  <a:tcPr marL="8238" marR="8238" marT="8238" marB="0" anchor="b">
                    <a:lnL>
                      <a:noFill/>
                    </a:lnL>
                    <a:lnR>
                      <a:noFill/>
                    </a:lnR>
                    <a:lnT>
                      <a:noFill/>
                    </a:lnT>
                    <a:lnB>
                      <a:noFill/>
                    </a:lnB>
                  </a:tcPr>
                </a:tc>
                <a:tc>
                  <a:txBody>
                    <a:bodyPr/>
                    <a:lstStyle/>
                    <a:p>
                      <a:pPr algn="l" fontAlgn="b"/>
                      <a:r>
                        <a:rPr lang="en-US" sz="1200" b="1" i="0" u="sng" strike="noStrike">
                          <a:solidFill>
                            <a:srgbClr val="000000"/>
                          </a:solidFill>
                          <a:latin typeface="Calibri"/>
                        </a:rPr>
                        <a:t>TCO Per Year</a:t>
                      </a:r>
                    </a:p>
                  </a:txBody>
                  <a:tcPr marL="8238" marR="8238" marT="8238" marB="0" anchor="b">
                    <a:lnL>
                      <a:noFill/>
                    </a:lnL>
                    <a:lnR>
                      <a:noFill/>
                    </a:lnR>
                    <a:lnT>
                      <a:noFill/>
                    </a:lnT>
                    <a:lnB>
                      <a:noFill/>
                    </a:lnB>
                  </a:tcPr>
                </a:tc>
                <a:tc>
                  <a:txBody>
                    <a:bodyPr/>
                    <a:lstStyle/>
                    <a:p>
                      <a:pPr algn="l" fontAlgn="b"/>
                      <a:r>
                        <a:rPr lang="en-US" sz="1200" b="1" i="0" u="sng" strike="noStrike">
                          <a:solidFill>
                            <a:srgbClr val="000000"/>
                          </a:solidFill>
                          <a:latin typeface="Calibri"/>
                        </a:rPr>
                        <a:t>% Due To Downtime</a:t>
                      </a:r>
                    </a:p>
                  </a:txBody>
                  <a:tcPr marL="8238" marR="8238" marT="8238" marB="0" anchor="b">
                    <a:lnL>
                      <a:noFill/>
                    </a:lnL>
                    <a:lnR>
                      <a:noFill/>
                    </a:lnR>
                    <a:lnT>
                      <a:noFill/>
                    </a:lnT>
                    <a:lnB>
                      <a:noFill/>
                    </a:lnB>
                  </a:tcPr>
                </a:tc>
                <a:tc>
                  <a:txBody>
                    <a:bodyPr/>
                    <a:lstStyle/>
                    <a:p>
                      <a:pPr algn="l" fontAlgn="b"/>
                      <a:r>
                        <a:rPr lang="en-US" sz="1200" b="1" i="0" u="sng" strike="noStrike">
                          <a:solidFill>
                            <a:srgbClr val="000000"/>
                          </a:solidFill>
                          <a:latin typeface="Calibri"/>
                        </a:rPr>
                        <a:t>% of Downtime Related to Power</a:t>
                      </a:r>
                    </a:p>
                  </a:txBody>
                  <a:tcPr marL="8238" marR="8238" marT="8238" marB="0" anchor="b">
                    <a:lnL>
                      <a:noFill/>
                    </a:lnL>
                    <a:lnR>
                      <a:noFill/>
                    </a:lnR>
                    <a:lnT>
                      <a:noFill/>
                    </a:lnT>
                    <a:lnB>
                      <a:noFill/>
                    </a:lnB>
                  </a:tcPr>
                </a:tc>
                <a:tc>
                  <a:txBody>
                    <a:bodyPr/>
                    <a:lstStyle/>
                    <a:p>
                      <a:pPr algn="l" fontAlgn="b"/>
                      <a:r>
                        <a:rPr lang="en-US" sz="1200" b="1" i="0" u="sng" strike="noStrike">
                          <a:solidFill>
                            <a:srgbClr val="000000"/>
                          </a:solidFill>
                          <a:latin typeface="Calibri"/>
                        </a:rPr>
                        <a:t>Amount Saved Per Year</a:t>
                      </a:r>
                    </a:p>
                  </a:txBody>
                  <a:tcPr marL="8238" marR="8238" marT="8238" marB="0" anchor="b">
                    <a:lnL>
                      <a:noFill/>
                    </a:lnL>
                    <a:lnR>
                      <a:noFill/>
                    </a:lnR>
                    <a:lnT>
                      <a:noFill/>
                    </a:lnT>
                    <a:lnB>
                      <a:noFill/>
                    </a:lnB>
                  </a:tcPr>
                </a:tc>
              </a:tr>
              <a:tr h="339436">
                <a:tc>
                  <a:txBody>
                    <a:bodyPr/>
                    <a:lstStyle/>
                    <a:p>
                      <a:pPr algn="ctr" fontAlgn="ctr"/>
                      <a:r>
                        <a:rPr lang="en-US" sz="2000" b="1" i="0" u="none" strike="noStrike">
                          <a:solidFill>
                            <a:srgbClr val="000000"/>
                          </a:solidFill>
                          <a:latin typeface="Calibri"/>
                        </a:rPr>
                        <a:t>1</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$1,160</a:t>
                      </a:r>
                    </a:p>
                  </a:txBody>
                  <a:tcPr marL="8238" marR="8238" marT="8238" marB="0" anchor="b">
                    <a:lnL>
                      <a:noFill/>
                    </a:lnL>
                    <a:lnR>
                      <a:noFill/>
                    </a:lnR>
                    <a:lnT>
                      <a:noFill/>
                    </a:lnT>
                    <a:lnB>
                      <a:noFill/>
                    </a:lnB>
                  </a:tcPr>
                </a:tc>
              </a:tr>
              <a:tr h="339436">
                <a:tc>
                  <a:txBody>
                    <a:bodyPr/>
                    <a:lstStyle/>
                    <a:p>
                      <a:pPr algn="ctr" fontAlgn="b"/>
                      <a:r>
                        <a:rPr lang="en-US" sz="2000" b="1" i="0" u="none" strike="noStrike">
                          <a:solidFill>
                            <a:srgbClr val="000000"/>
                          </a:solidFill>
                          <a:latin typeface="Calibri"/>
                        </a:rPr>
                        <a:t>5</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$5,800</a:t>
                      </a:r>
                    </a:p>
                  </a:txBody>
                  <a:tcPr marL="8238" marR="8238" marT="8238" marB="0" anchor="b">
                    <a:lnL>
                      <a:noFill/>
                    </a:lnL>
                    <a:lnR>
                      <a:noFill/>
                    </a:lnR>
                    <a:lnT>
                      <a:noFill/>
                    </a:lnT>
                    <a:lnB>
                      <a:noFill/>
                    </a:lnB>
                  </a:tcPr>
                </a:tc>
              </a:tr>
              <a:tr h="339436">
                <a:tc>
                  <a:txBody>
                    <a:bodyPr/>
                    <a:lstStyle/>
                    <a:p>
                      <a:pPr algn="ctr" fontAlgn="b"/>
                      <a:r>
                        <a:rPr lang="en-US" sz="2000" b="1" i="0" u="none" strike="noStrike">
                          <a:solidFill>
                            <a:srgbClr val="000000"/>
                          </a:solidFill>
                          <a:latin typeface="Calibri"/>
                        </a:rPr>
                        <a:t>10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$11,600</a:t>
                      </a:r>
                    </a:p>
                  </a:txBody>
                  <a:tcPr marL="8238" marR="8238" marT="8238" marB="0" anchor="b">
                    <a:lnL>
                      <a:noFill/>
                    </a:lnL>
                    <a:lnR>
                      <a:noFill/>
                    </a:lnR>
                    <a:lnT>
                      <a:noFill/>
                    </a:lnT>
                    <a:lnB>
                      <a:noFill/>
                    </a:lnB>
                  </a:tcPr>
                </a:tc>
              </a:tr>
              <a:tr h="339436">
                <a:tc>
                  <a:txBody>
                    <a:bodyPr/>
                    <a:lstStyle/>
                    <a:p>
                      <a:pPr algn="ctr" fontAlgn="b"/>
                      <a:r>
                        <a:rPr lang="en-US" sz="2000" b="1" i="0" u="none" strike="noStrike">
                          <a:solidFill>
                            <a:srgbClr val="000000"/>
                          </a:solidFill>
                          <a:latin typeface="Calibri"/>
                        </a:rPr>
                        <a:t>15</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$17,400</a:t>
                      </a:r>
                    </a:p>
                  </a:txBody>
                  <a:tcPr marL="8238" marR="8238" marT="8238" marB="0" anchor="b">
                    <a:lnL>
                      <a:noFill/>
                    </a:lnL>
                    <a:lnR>
                      <a:noFill/>
                    </a:lnR>
                    <a:lnT>
                      <a:noFill/>
                    </a:lnT>
                    <a:lnB>
                      <a:noFill/>
                    </a:lnB>
                  </a:tcPr>
                </a:tc>
              </a:tr>
              <a:tr h="339436">
                <a:tc>
                  <a:txBody>
                    <a:bodyPr/>
                    <a:lstStyle/>
                    <a:p>
                      <a:pPr algn="ctr" fontAlgn="b"/>
                      <a:r>
                        <a:rPr lang="en-US" sz="2000" b="1" i="0" u="none" strike="noStrike">
                          <a:solidFill>
                            <a:srgbClr val="000000"/>
                          </a:solidFill>
                          <a:latin typeface="Calibri"/>
                        </a:rPr>
                        <a:t>20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$23,200</a:t>
                      </a:r>
                    </a:p>
                  </a:txBody>
                  <a:tcPr marL="8238" marR="8238" marT="8238" marB="0" anchor="b">
                    <a:lnL>
                      <a:noFill/>
                    </a:lnL>
                    <a:lnR>
                      <a:noFill/>
                    </a:lnR>
                    <a:lnT>
                      <a:noFill/>
                    </a:lnT>
                    <a:lnB>
                      <a:noFill/>
                    </a:lnB>
                  </a:tcPr>
                </a:tc>
              </a:tr>
              <a:tr h="339436">
                <a:tc>
                  <a:txBody>
                    <a:bodyPr/>
                    <a:lstStyle/>
                    <a:p>
                      <a:pPr algn="ctr" fontAlgn="b"/>
                      <a:r>
                        <a:rPr lang="en-US" sz="2000" b="1" i="0" u="none" strike="noStrike">
                          <a:solidFill>
                            <a:srgbClr val="000000"/>
                          </a:solidFill>
                          <a:latin typeface="Calibri"/>
                        </a:rPr>
                        <a:t>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$58,000</a:t>
                      </a:r>
                    </a:p>
                  </a:txBody>
                  <a:tcPr marL="8238" marR="8238" marT="8238" marB="0" anchor="b">
                    <a:lnL>
                      <a:noFill/>
                    </a:lnL>
                    <a:lnR>
                      <a:noFill/>
                    </a:lnR>
                    <a:lnT>
                      <a:noFill/>
                    </a:lnT>
                    <a:lnB>
                      <a:noFill/>
                    </a:lnB>
                  </a:tcPr>
                </a:tc>
              </a:tr>
              <a:tr h="339436">
                <a:tc>
                  <a:txBody>
                    <a:bodyPr/>
                    <a:lstStyle/>
                    <a:p>
                      <a:pPr algn="ctr" fontAlgn="b"/>
                      <a:r>
                        <a:rPr lang="en-US" sz="2000" b="1" i="0" u="none" strike="noStrike">
                          <a:solidFill>
                            <a:srgbClr val="000000"/>
                          </a:solidFill>
                          <a:latin typeface="Calibri"/>
                        </a:rPr>
                        <a:t>100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$116,000</a:t>
                      </a:r>
                    </a:p>
                  </a:txBody>
                  <a:tcPr marL="8238" marR="8238" marT="8238" marB="0" anchor="b">
                    <a:lnL>
                      <a:noFill/>
                    </a:lnL>
                    <a:lnR>
                      <a:noFill/>
                    </a:lnR>
                    <a:lnT>
                      <a:noFill/>
                    </a:lnT>
                    <a:lnB>
                      <a:noFill/>
                    </a:lnB>
                  </a:tcPr>
                </a:tc>
              </a:tr>
              <a:tr h="339436">
                <a:tc>
                  <a:txBody>
                    <a:bodyPr/>
                    <a:lstStyle/>
                    <a:p>
                      <a:pPr algn="ctr" fontAlgn="b"/>
                      <a:r>
                        <a:rPr lang="en-US" sz="2000" b="1" i="0" u="none" strike="noStrike">
                          <a:solidFill>
                            <a:srgbClr val="000000"/>
                          </a:solidFill>
                          <a:latin typeface="Calibri"/>
                        </a:rPr>
                        <a:t>200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$232,000</a:t>
                      </a:r>
                    </a:p>
                  </a:txBody>
                  <a:tcPr marL="8238" marR="8238" marT="8238" marB="0" anchor="b">
                    <a:lnL>
                      <a:noFill/>
                    </a:lnL>
                    <a:lnR>
                      <a:noFill/>
                    </a:lnR>
                    <a:lnT>
                      <a:noFill/>
                    </a:lnT>
                    <a:lnB>
                      <a:noFill/>
                    </a:lnB>
                  </a:tcPr>
                </a:tc>
              </a:tr>
              <a:tr h="339436">
                <a:tc>
                  <a:txBody>
                    <a:bodyPr/>
                    <a:lstStyle/>
                    <a:p>
                      <a:pPr algn="ctr" fontAlgn="b"/>
                      <a:r>
                        <a:rPr lang="en-US" sz="2000" b="1" i="0" u="none" strike="noStrike">
                          <a:solidFill>
                            <a:srgbClr val="000000"/>
                          </a:solidFill>
                          <a:latin typeface="Calibri"/>
                        </a:rPr>
                        <a:t>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$290,000</a:t>
                      </a:r>
                    </a:p>
                  </a:txBody>
                  <a:tcPr marL="8238" marR="8238" marT="8238" marB="0" anchor="b">
                    <a:lnL>
                      <a:noFill/>
                    </a:lnL>
                    <a:lnR>
                      <a:noFill/>
                    </a:lnR>
                    <a:lnT>
                      <a:noFill/>
                    </a:lnT>
                    <a:lnB>
                      <a:noFill/>
                    </a:lnB>
                  </a:tcPr>
                </a:tc>
              </a:tr>
              <a:tr h="339436">
                <a:tc>
                  <a:txBody>
                    <a:bodyPr/>
                    <a:lstStyle/>
                    <a:p>
                      <a:pPr algn="ctr" fontAlgn="b"/>
                      <a:r>
                        <a:rPr lang="en-US" sz="2000" b="1" i="0" u="none" strike="noStrike">
                          <a:solidFill>
                            <a:srgbClr val="000000"/>
                          </a:solidFill>
                          <a:latin typeface="Calibri"/>
                        </a:rPr>
                        <a:t>500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$7,250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20.00%</a:t>
                      </a:r>
                    </a:p>
                  </a:txBody>
                  <a:tcPr marL="8238" marR="8238" marT="8238" marB="0" anchor="b">
                    <a:lnL>
                      <a:noFill/>
                    </a:lnL>
                    <a:lnR>
                      <a:noFill/>
                    </a:lnR>
                    <a:lnT>
                      <a:noFill/>
                    </a:lnT>
                    <a:lnB>
                      <a:noFill/>
                    </a:lnB>
                  </a:tcPr>
                </a:tc>
                <a:tc>
                  <a:txBody>
                    <a:bodyPr/>
                    <a:lstStyle/>
                    <a:p>
                      <a:pPr algn="ctr" fontAlgn="b"/>
                      <a:r>
                        <a:rPr lang="en-US" sz="1000" b="0" i="0" u="none" strike="noStrike">
                          <a:solidFill>
                            <a:srgbClr val="000000"/>
                          </a:solidFill>
                          <a:latin typeface="Calibri"/>
                        </a:rPr>
                        <a:t>80.00%</a:t>
                      </a:r>
                    </a:p>
                  </a:txBody>
                  <a:tcPr marL="8238" marR="8238" marT="8238" marB="0" anchor="b">
                    <a:lnL>
                      <a:noFill/>
                    </a:lnL>
                    <a:lnR>
                      <a:noFill/>
                    </a:lnR>
                    <a:lnT>
                      <a:noFill/>
                    </a:lnT>
                    <a:lnB>
                      <a:noFill/>
                    </a:lnB>
                  </a:tcPr>
                </a:tc>
                <a:tc>
                  <a:txBody>
                    <a:bodyPr/>
                    <a:lstStyle/>
                    <a:p>
                      <a:pPr algn="r" fontAlgn="b"/>
                      <a:r>
                        <a:rPr lang="en-US" sz="1800" b="1" i="0" u="none" strike="noStrike">
                          <a:solidFill>
                            <a:srgbClr val="18721C"/>
                          </a:solidFill>
                          <a:latin typeface="Calibri"/>
                        </a:rPr>
                        <a:t>$580,000</a:t>
                      </a:r>
                    </a:p>
                  </a:txBody>
                  <a:tcPr marL="8238" marR="8238" marT="8238" marB="0" anchor="b">
                    <a:lnL>
                      <a:noFill/>
                    </a:lnL>
                    <a:lnR>
                      <a:noFill/>
                    </a:lnR>
                    <a:lnT>
                      <a:noFill/>
                    </a:lnT>
                    <a:lnB>
                      <a:noFill/>
                    </a:lnB>
                  </a:tcPr>
                </a:tc>
              </a:tr>
            </a:tbl>
          </a:graphicData>
        </a:graphic>
      </p:graphicFrame>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txBox="1">
            <a:spLocks/>
          </p:cNvSpPr>
          <p:nvPr/>
        </p:nvSpPr>
        <p:spPr>
          <a:xfrm>
            <a:off x="1219200" y="228600"/>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8800" b="0" i="0" u="none" strike="noStrike" kern="1200" cap="none" spc="0" normalizeH="0" baseline="0" noProof="0" dirty="0" smtClean="0">
                <a:ln>
                  <a:noFill/>
                </a:ln>
                <a:solidFill>
                  <a:srgbClr val="17375D"/>
                </a:solidFill>
                <a:effectLst/>
                <a:uLnTx/>
                <a:uFillTx/>
                <a:latin typeface="+mn-lt"/>
                <a:ea typeface="+mn-ea"/>
                <a:cs typeface="+mn-cs"/>
              </a:rPr>
              <a:t>Idea # </a:t>
            </a:r>
            <a:r>
              <a:rPr lang="en-US" sz="8800" noProof="0" dirty="0" smtClean="0">
                <a:solidFill>
                  <a:srgbClr val="17375D"/>
                </a:solidFill>
              </a:rPr>
              <a:t>2</a:t>
            </a:r>
            <a:endParaRPr kumimoji="0" lang="en-US" sz="8800" b="0" i="0" u="none" strike="noStrike" kern="1200" cap="none" spc="0" normalizeH="0" baseline="0" noProof="0" dirty="0">
              <a:ln>
                <a:noFill/>
              </a:ln>
              <a:solidFill>
                <a:srgbClr val="17375D"/>
              </a:solidFill>
              <a:effectLst/>
              <a:uLnTx/>
              <a:uFillTx/>
              <a:latin typeface="+mn-lt"/>
              <a:ea typeface="+mn-ea"/>
              <a:cs typeface="+mn-cs"/>
            </a:endParaRPr>
          </a:p>
        </p:txBody>
      </p:sp>
      <p:sp>
        <p:nvSpPr>
          <p:cNvPr id="5" name="Title 1"/>
          <p:cNvSpPr txBox="1">
            <a:spLocks/>
          </p:cNvSpPr>
          <p:nvPr/>
        </p:nvSpPr>
        <p:spPr>
          <a:xfrm>
            <a:off x="609600" y="5159375"/>
            <a:ext cx="7772400" cy="1470025"/>
          </a:xfrm>
          <a:prstGeom prst="rect">
            <a:avLst/>
          </a:prstGeom>
        </p:spPr>
        <p:txBody>
          <a:bodyPr vert="horz" lIns="91440" tIns="45720" rIns="91440" bIns="45720" rtlCol="0" anchor="ctr">
            <a:normAutofit fontScale="77500" lnSpcReduction="20000"/>
          </a:bodyPr>
          <a:lstStyle/>
          <a:p>
            <a:pPr lvl="0" algn="ctr">
              <a:spcBef>
                <a:spcPct val="0"/>
              </a:spcBef>
              <a:defRPr/>
            </a:pPr>
            <a:r>
              <a:rPr kumimoji="0" lang="en-US" sz="7200" b="1" i="0" u="none" strike="noStrike" kern="1200" cap="none" spc="0" normalizeH="0" baseline="0" noProof="0" dirty="0" smtClean="0">
                <a:ln>
                  <a:noFill/>
                </a:ln>
                <a:solidFill>
                  <a:srgbClr val="18721C"/>
                </a:solidFill>
                <a:effectLst/>
                <a:uLnTx/>
                <a:uFillTx/>
                <a:latin typeface="+mj-lt"/>
                <a:ea typeface="+mj-ea"/>
                <a:cs typeface="+mj-cs"/>
              </a:rPr>
              <a:t>Increase the </a:t>
            </a:r>
            <a:r>
              <a:rPr lang="en-US" sz="7200" b="1" dirty="0" smtClean="0">
                <a:solidFill>
                  <a:srgbClr val="18721C"/>
                </a:solidFill>
                <a:latin typeface="+mj-lt"/>
                <a:ea typeface="+mj-ea"/>
                <a:cs typeface="+mj-cs"/>
              </a:rPr>
              <a:t>Sensitivity</a:t>
            </a:r>
            <a:r>
              <a:rPr kumimoji="0" lang="en-US" sz="7200" b="1" i="0" u="none" strike="noStrike" kern="1200" cap="none" spc="0" normalizeH="0" baseline="0" noProof="0" dirty="0" smtClean="0">
                <a:ln>
                  <a:noFill/>
                </a:ln>
                <a:solidFill>
                  <a:srgbClr val="18721C"/>
                </a:solidFill>
                <a:effectLst/>
                <a:uLnTx/>
                <a:uFillTx/>
                <a:latin typeface="+mj-lt"/>
                <a:ea typeface="+mj-ea"/>
                <a:cs typeface="+mj-cs"/>
              </a:rPr>
              <a:t> of Your Protection Systems</a:t>
            </a:r>
            <a:endParaRPr kumimoji="0" lang="en-US" sz="7200" b="1" i="0" u="none" strike="noStrike" kern="1200" cap="none" spc="0" normalizeH="0" baseline="0" noProof="0" dirty="0">
              <a:ln>
                <a:noFill/>
              </a:ln>
              <a:solidFill>
                <a:srgbClr val="18721C"/>
              </a:solidFill>
              <a:effectLst/>
              <a:uLnTx/>
              <a:uFillTx/>
              <a:latin typeface="+mj-lt"/>
              <a:ea typeface="+mj-ea"/>
              <a:cs typeface="+mj-cs"/>
            </a:endParaRPr>
          </a:p>
        </p:txBody>
      </p:sp>
      <p:pic>
        <p:nvPicPr>
          <p:cNvPr id="6" name="Picture 5" descr="DataProtection.jpg"/>
          <p:cNvPicPr>
            <a:picLocks noChangeAspect="1"/>
          </p:cNvPicPr>
          <p:nvPr/>
        </p:nvPicPr>
        <p:blipFill>
          <a:blip r:embed="rId3"/>
          <a:stretch>
            <a:fillRect/>
          </a:stretch>
        </p:blipFill>
        <p:spPr>
          <a:xfrm>
            <a:off x="2667000" y="1524000"/>
            <a:ext cx="3505200" cy="3505200"/>
          </a:xfrm>
          <a:prstGeom prst="rect">
            <a:avLst/>
          </a:prstGeom>
        </p:spPr>
      </p:pic>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solidFill>
                  <a:srgbClr val="17375D"/>
                </a:solidFill>
              </a:rPr>
              <a:t>Your equipment is getting smarter…</a:t>
            </a:r>
            <a:endParaRPr lang="en-US">
              <a:solidFill>
                <a:srgbClr val="17375D"/>
              </a:solidFill>
            </a:endParaRPr>
          </a:p>
        </p:txBody>
      </p:sp>
      <p:sp>
        <p:nvSpPr>
          <p:cNvPr id="3" name="Content Placeholder 2"/>
          <p:cNvSpPr>
            <a:spLocks noGrp="1"/>
          </p:cNvSpPr>
          <p:nvPr>
            <p:ph idx="1"/>
          </p:nvPr>
        </p:nvSpPr>
        <p:spPr>
          <a:xfrm>
            <a:off x="228600" y="1905000"/>
            <a:ext cx="4267200" cy="4724400"/>
          </a:xfrm>
        </p:spPr>
        <p:txBody>
          <a:bodyPr>
            <a:normAutofit lnSpcReduction="10000"/>
          </a:bodyPr>
          <a:lstStyle/>
          <a:p>
            <a:pPr>
              <a:buNone/>
            </a:pPr>
            <a:r>
              <a:rPr lang="en-US" smtClean="0">
                <a:solidFill>
                  <a:srgbClr val="17375D"/>
                </a:solidFill>
              </a:rPr>
              <a:t>Sensitive equipment is…</a:t>
            </a:r>
          </a:p>
          <a:p>
            <a:r>
              <a:rPr lang="en-US" smtClean="0">
                <a:solidFill>
                  <a:srgbClr val="17375D"/>
                </a:solidFill>
              </a:rPr>
              <a:t>Running microvolt current</a:t>
            </a:r>
          </a:p>
          <a:p>
            <a:r>
              <a:rPr lang="en-US" smtClean="0">
                <a:solidFill>
                  <a:srgbClr val="17375D"/>
                </a:solidFill>
              </a:rPr>
              <a:t>Most susceptible to surges</a:t>
            </a:r>
          </a:p>
          <a:p>
            <a:r>
              <a:rPr lang="en-US" smtClean="0">
                <a:solidFill>
                  <a:srgbClr val="17375D"/>
                </a:solidFill>
              </a:rPr>
              <a:t>Expensive</a:t>
            </a:r>
          </a:p>
          <a:p>
            <a:r>
              <a:rPr lang="en-US" smtClean="0">
                <a:solidFill>
                  <a:srgbClr val="17375D"/>
                </a:solidFill>
              </a:rPr>
              <a:t>Often irreparable</a:t>
            </a:r>
          </a:p>
          <a:p>
            <a:r>
              <a:rPr lang="en-US" smtClean="0">
                <a:solidFill>
                  <a:srgbClr val="17375D"/>
                </a:solidFill>
              </a:rPr>
              <a:t>Important to daily operations</a:t>
            </a:r>
          </a:p>
          <a:p>
            <a:endParaRPr lang="en-US"/>
          </a:p>
        </p:txBody>
      </p:sp>
      <p:pic>
        <p:nvPicPr>
          <p:cNvPr id="4" name="Picture 3" descr="surge damage.jpg"/>
          <p:cNvPicPr>
            <a:picLocks noChangeAspect="1"/>
          </p:cNvPicPr>
          <p:nvPr/>
        </p:nvPicPr>
        <p:blipFill>
          <a:blip r:embed="rId3"/>
          <a:stretch>
            <a:fillRect/>
          </a:stretch>
        </p:blipFill>
        <p:spPr>
          <a:xfrm rot="5400000">
            <a:off x="4479357" y="2269559"/>
            <a:ext cx="4572000" cy="3995286"/>
          </a:xfrm>
          <a:prstGeom prst="rect">
            <a:avLst/>
          </a:prstGeom>
        </p:spPr>
      </p:pic>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Your protection should be too…</a:t>
            </a:r>
            <a:endParaRPr lang="en-US">
              <a:solidFill>
                <a:srgbClr val="17375D"/>
              </a:solidFill>
            </a:endParaRPr>
          </a:p>
        </p:txBody>
      </p:sp>
      <p:sp>
        <p:nvSpPr>
          <p:cNvPr id="3" name="Content Placeholder 2"/>
          <p:cNvSpPr>
            <a:spLocks noGrp="1"/>
          </p:cNvSpPr>
          <p:nvPr>
            <p:ph idx="1"/>
          </p:nvPr>
        </p:nvSpPr>
        <p:spPr>
          <a:xfrm>
            <a:off x="4648200" y="1905000"/>
            <a:ext cx="4267200" cy="4724400"/>
          </a:xfrm>
        </p:spPr>
        <p:txBody>
          <a:bodyPr>
            <a:normAutofit fontScale="92500"/>
          </a:bodyPr>
          <a:lstStyle/>
          <a:p>
            <a:pPr>
              <a:buNone/>
            </a:pPr>
            <a:r>
              <a:rPr lang="en-US" dirty="0" smtClean="0">
                <a:solidFill>
                  <a:srgbClr val="17375D"/>
                </a:solidFill>
              </a:rPr>
              <a:t>Things to look for in surge protection:</a:t>
            </a:r>
          </a:p>
          <a:p>
            <a:r>
              <a:rPr lang="en-US" dirty="0" smtClean="0">
                <a:solidFill>
                  <a:srgbClr val="17375D"/>
                </a:solidFill>
              </a:rPr>
              <a:t>Let through voltage</a:t>
            </a:r>
          </a:p>
          <a:p>
            <a:r>
              <a:rPr lang="en-US" dirty="0" smtClean="0">
                <a:solidFill>
                  <a:srgbClr val="17375D"/>
                </a:solidFill>
              </a:rPr>
              <a:t>Test repeatability</a:t>
            </a:r>
          </a:p>
          <a:p>
            <a:r>
              <a:rPr lang="en-US" dirty="0" smtClean="0">
                <a:solidFill>
                  <a:srgbClr val="17375D"/>
                </a:solidFill>
              </a:rPr>
              <a:t>Frequency Attenuation</a:t>
            </a:r>
          </a:p>
          <a:p>
            <a:r>
              <a:rPr lang="en-US" dirty="0" smtClean="0">
                <a:solidFill>
                  <a:srgbClr val="17375D"/>
                </a:solidFill>
              </a:rPr>
              <a:t>True 10-mode protection</a:t>
            </a:r>
          </a:p>
          <a:p>
            <a:r>
              <a:rPr lang="en-US" dirty="0" smtClean="0">
                <a:solidFill>
                  <a:srgbClr val="17375D"/>
                </a:solidFill>
              </a:rPr>
              <a:t>Data-line and network protection</a:t>
            </a:r>
            <a:endParaRPr lang="en-US" dirty="0">
              <a:solidFill>
                <a:srgbClr val="17375D"/>
              </a:solidFill>
            </a:endParaRPr>
          </a:p>
        </p:txBody>
      </p:sp>
      <p:pic>
        <p:nvPicPr>
          <p:cNvPr id="4" name="Picture 3" descr="power.jpg"/>
          <p:cNvPicPr>
            <a:picLocks noChangeAspect="1"/>
          </p:cNvPicPr>
          <p:nvPr/>
        </p:nvPicPr>
        <p:blipFill>
          <a:blip r:embed="rId3"/>
          <a:stretch>
            <a:fillRect/>
          </a:stretch>
        </p:blipFill>
        <p:spPr>
          <a:xfrm>
            <a:off x="381000" y="2286000"/>
            <a:ext cx="4178300" cy="3962400"/>
          </a:xfrm>
          <a:prstGeom prst="rect">
            <a:avLst/>
          </a:prstGeom>
        </p:spPr>
      </p:pic>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Protect your investments…</a:t>
            </a:r>
            <a:endParaRPr lang="en-US">
              <a:solidFill>
                <a:srgbClr val="17375D"/>
              </a:solidFill>
            </a:endParaRPr>
          </a:p>
        </p:txBody>
      </p:sp>
      <p:sp>
        <p:nvSpPr>
          <p:cNvPr id="3" name="Content Placeholder 2"/>
          <p:cNvSpPr>
            <a:spLocks noGrp="1"/>
          </p:cNvSpPr>
          <p:nvPr>
            <p:ph idx="1"/>
          </p:nvPr>
        </p:nvSpPr>
        <p:spPr>
          <a:xfrm>
            <a:off x="4572000" y="1905000"/>
            <a:ext cx="4343400" cy="4724400"/>
          </a:xfrm>
        </p:spPr>
        <p:txBody>
          <a:bodyPr>
            <a:normAutofit fontScale="92500" lnSpcReduction="20000"/>
          </a:bodyPr>
          <a:lstStyle/>
          <a:p>
            <a:r>
              <a:rPr lang="en-US" dirty="0" smtClean="0">
                <a:solidFill>
                  <a:srgbClr val="17375D"/>
                </a:solidFill>
              </a:rPr>
              <a:t>Increase the longevity of your equipment</a:t>
            </a:r>
          </a:p>
          <a:p>
            <a:r>
              <a:rPr lang="en-US" dirty="0" smtClean="0">
                <a:solidFill>
                  <a:srgbClr val="17375D"/>
                </a:solidFill>
              </a:rPr>
              <a:t>Increase return on investment of your equipment</a:t>
            </a:r>
          </a:p>
          <a:p>
            <a:r>
              <a:rPr lang="en-US" dirty="0" smtClean="0">
                <a:solidFill>
                  <a:srgbClr val="17375D"/>
                </a:solidFill>
              </a:rPr>
              <a:t>Increase profits from your equipment</a:t>
            </a:r>
          </a:p>
          <a:p>
            <a:r>
              <a:rPr lang="en-US" dirty="0" smtClean="0">
                <a:solidFill>
                  <a:srgbClr val="17375D"/>
                </a:solidFill>
              </a:rPr>
              <a:t>Decrease equipment maintenance and replacement expenditures</a:t>
            </a:r>
            <a:endParaRPr lang="en-US" dirty="0">
              <a:solidFill>
                <a:srgbClr val="17375D"/>
              </a:solidFill>
            </a:endParaRPr>
          </a:p>
        </p:txBody>
      </p:sp>
      <p:pic>
        <p:nvPicPr>
          <p:cNvPr id="4" name="Picture 3" descr="happy business man.jpg"/>
          <p:cNvPicPr>
            <a:picLocks noChangeAspect="1"/>
          </p:cNvPicPr>
          <p:nvPr/>
        </p:nvPicPr>
        <p:blipFill>
          <a:blip r:embed="rId3"/>
          <a:stretch>
            <a:fillRect/>
          </a:stretch>
        </p:blipFill>
        <p:spPr>
          <a:xfrm>
            <a:off x="381000" y="1905000"/>
            <a:ext cx="3849625" cy="4656804"/>
          </a:xfrm>
          <a:prstGeom prst="rect">
            <a:avLst/>
          </a:prstGeom>
        </p:spPr>
      </p:pic>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000" b="-1000"/>
          </a:stretch>
        </a:blipFill>
        <a:effectLst/>
      </p:bgPr>
    </p:bg>
    <p:spTree>
      <p:nvGrpSpPr>
        <p:cNvPr id="1" name=""/>
        <p:cNvGrpSpPr/>
        <p:nvPr/>
      </p:nvGrpSpPr>
      <p:grpSpPr>
        <a:xfrm>
          <a:off x="0" y="0"/>
          <a:ext cx="0" cy="0"/>
          <a:chOff x="0" y="0"/>
          <a:chExt cx="0" cy="0"/>
        </a:xfrm>
      </p:grpSpPr>
      <p:sp>
        <p:nvSpPr>
          <p:cNvPr id="4" name="Subtitle 3"/>
          <p:cNvSpPr txBox="1">
            <a:spLocks/>
          </p:cNvSpPr>
          <p:nvPr/>
        </p:nvSpPr>
        <p:spPr>
          <a:xfrm>
            <a:off x="1219200" y="228600"/>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8800" b="0" i="0" u="none" strike="noStrike" kern="1200" cap="none" spc="0" normalizeH="0" baseline="0" noProof="0" dirty="0" smtClean="0">
                <a:ln>
                  <a:noFill/>
                </a:ln>
                <a:solidFill>
                  <a:srgbClr val="17375D"/>
                </a:solidFill>
                <a:effectLst/>
                <a:uLnTx/>
                <a:uFillTx/>
                <a:latin typeface="+mn-lt"/>
                <a:ea typeface="+mn-ea"/>
                <a:cs typeface="+mn-cs"/>
              </a:rPr>
              <a:t>Idea # </a:t>
            </a:r>
            <a:r>
              <a:rPr lang="en-US" sz="8800" noProof="0" dirty="0" smtClean="0">
                <a:solidFill>
                  <a:srgbClr val="17375D"/>
                </a:solidFill>
              </a:rPr>
              <a:t>3</a:t>
            </a:r>
            <a:endParaRPr kumimoji="0" lang="en-US" sz="8800" b="0" i="0" u="none" strike="noStrike" kern="1200" cap="none" spc="0" normalizeH="0" baseline="0" noProof="0" dirty="0">
              <a:ln>
                <a:noFill/>
              </a:ln>
              <a:solidFill>
                <a:srgbClr val="17375D"/>
              </a:solidFill>
              <a:effectLst/>
              <a:uLnTx/>
              <a:uFillTx/>
              <a:latin typeface="+mn-lt"/>
              <a:ea typeface="+mn-ea"/>
              <a:cs typeface="+mn-cs"/>
            </a:endParaRPr>
          </a:p>
        </p:txBody>
      </p:sp>
      <p:sp>
        <p:nvSpPr>
          <p:cNvPr id="5" name="Title 1"/>
          <p:cNvSpPr txBox="1">
            <a:spLocks/>
          </p:cNvSpPr>
          <p:nvPr/>
        </p:nvSpPr>
        <p:spPr>
          <a:xfrm>
            <a:off x="609600" y="5159375"/>
            <a:ext cx="7772400" cy="1470025"/>
          </a:xfrm>
          <a:prstGeom prst="rect">
            <a:avLst/>
          </a:prstGeom>
        </p:spPr>
        <p:txBody>
          <a:bodyPr vert="horz" lIns="91440" tIns="45720" rIns="91440" bIns="45720" rtlCol="0" anchor="ctr">
            <a:normAutofit fontScale="7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200" b="1" i="0" u="none" strike="noStrike" kern="1200" cap="none" spc="0" normalizeH="0" baseline="0" noProof="0" dirty="0" smtClean="0">
                <a:ln>
                  <a:noFill/>
                </a:ln>
                <a:solidFill>
                  <a:srgbClr val="18721C"/>
                </a:solidFill>
                <a:effectLst/>
                <a:uLnTx/>
                <a:uFillTx/>
                <a:latin typeface="+mj-lt"/>
                <a:ea typeface="+mj-ea"/>
                <a:cs typeface="+mj-cs"/>
              </a:rPr>
              <a:t>Tailored Solution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200" b="1" i="0" u="none" strike="noStrike" kern="1200" cap="none" spc="0" normalizeH="0" baseline="0" noProof="0" dirty="0" smtClean="0">
                <a:ln>
                  <a:noFill/>
                </a:ln>
                <a:solidFill>
                  <a:srgbClr val="18721C"/>
                </a:solidFill>
                <a:effectLst/>
                <a:uLnTx/>
                <a:uFillTx/>
                <a:latin typeface="+mj-lt"/>
                <a:ea typeface="+mj-ea"/>
                <a:cs typeface="+mj-cs"/>
              </a:rPr>
              <a:t>Analysis / Diagnosis</a:t>
            </a:r>
            <a:endParaRPr kumimoji="0" lang="en-US" sz="7200" b="1" i="0" u="none" strike="noStrike" kern="1200" cap="none" spc="0" normalizeH="0" baseline="0" noProof="0" dirty="0">
              <a:ln>
                <a:noFill/>
              </a:ln>
              <a:solidFill>
                <a:srgbClr val="18721C"/>
              </a:solidFill>
              <a:effectLst/>
              <a:uLnTx/>
              <a:uFillTx/>
              <a:latin typeface="+mj-lt"/>
              <a:ea typeface="+mj-ea"/>
              <a:cs typeface="+mj-cs"/>
            </a:endParaRPr>
          </a:p>
        </p:txBody>
      </p:sp>
      <p:pic>
        <p:nvPicPr>
          <p:cNvPr id="7" name="Picture 6" descr="tailored audit.png"/>
          <p:cNvPicPr>
            <a:picLocks noChangeAspect="1"/>
          </p:cNvPicPr>
          <p:nvPr/>
        </p:nvPicPr>
        <p:blipFill>
          <a:blip r:embed="rId4"/>
          <a:stretch>
            <a:fillRect/>
          </a:stretch>
        </p:blipFill>
        <p:spPr>
          <a:xfrm>
            <a:off x="1994241" y="1447800"/>
            <a:ext cx="4939959" cy="3676248"/>
          </a:xfrm>
          <a:prstGeom prst="rect">
            <a:avLst/>
          </a:prstGeom>
        </p:spPr>
      </p:pic>
    </p:spTree>
  </p:cSld>
  <p:clrMapOvr>
    <a:masterClrMapping/>
  </p:clrMapOvr>
  <p:transition>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smtClean="0">
                <a:solidFill>
                  <a:srgbClr val="17375D"/>
                </a:solidFill>
              </a:rPr>
              <a:t>What to look for…</a:t>
            </a:r>
            <a:endParaRPr lang="en-US" sz="5400">
              <a:solidFill>
                <a:srgbClr val="17375D"/>
              </a:solidFill>
            </a:endParaRPr>
          </a:p>
        </p:txBody>
      </p:sp>
      <p:sp>
        <p:nvSpPr>
          <p:cNvPr id="3" name="Content Placeholder 2"/>
          <p:cNvSpPr>
            <a:spLocks noGrp="1"/>
          </p:cNvSpPr>
          <p:nvPr>
            <p:ph idx="1"/>
          </p:nvPr>
        </p:nvSpPr>
        <p:spPr>
          <a:xfrm>
            <a:off x="228600" y="1905000"/>
            <a:ext cx="4191000" cy="4724400"/>
          </a:xfrm>
        </p:spPr>
        <p:txBody>
          <a:bodyPr>
            <a:normAutofit fontScale="92500"/>
          </a:bodyPr>
          <a:lstStyle/>
          <a:p>
            <a:r>
              <a:rPr lang="en-US" smtClean="0">
                <a:solidFill>
                  <a:srgbClr val="17375D"/>
                </a:solidFill>
              </a:rPr>
              <a:t>Systems integrator</a:t>
            </a:r>
          </a:p>
          <a:p>
            <a:r>
              <a:rPr lang="en-US" smtClean="0">
                <a:solidFill>
                  <a:srgbClr val="17375D"/>
                </a:solidFill>
              </a:rPr>
              <a:t>Industry experience</a:t>
            </a:r>
          </a:p>
          <a:p>
            <a:r>
              <a:rPr lang="en-US" smtClean="0">
                <a:solidFill>
                  <a:srgbClr val="17375D"/>
                </a:solidFill>
              </a:rPr>
              <a:t>Consultants who ask questions</a:t>
            </a:r>
          </a:p>
          <a:p>
            <a:r>
              <a:rPr lang="en-US" smtClean="0">
                <a:solidFill>
                  <a:srgbClr val="17375D"/>
                </a:solidFill>
              </a:rPr>
              <a:t>Consultants who speak in layman’s terms</a:t>
            </a:r>
          </a:p>
          <a:p>
            <a:r>
              <a:rPr lang="en-US" smtClean="0">
                <a:solidFill>
                  <a:srgbClr val="17375D"/>
                </a:solidFill>
              </a:rPr>
              <a:t>Be wary of direct manufacturer consultants</a:t>
            </a:r>
          </a:p>
          <a:p>
            <a:endParaRPr lang="en-US"/>
          </a:p>
        </p:txBody>
      </p:sp>
      <p:pic>
        <p:nvPicPr>
          <p:cNvPr id="4" name="Picture 3" descr="consulting.jpg"/>
          <p:cNvPicPr>
            <a:picLocks noChangeAspect="1"/>
          </p:cNvPicPr>
          <p:nvPr/>
        </p:nvPicPr>
        <p:blipFill>
          <a:blip r:embed="rId3"/>
          <a:srcRect b="2381"/>
          <a:stretch>
            <a:fillRect/>
          </a:stretch>
        </p:blipFill>
        <p:spPr>
          <a:xfrm>
            <a:off x="4495800" y="2590800"/>
            <a:ext cx="4071706" cy="3124200"/>
          </a:xfrm>
          <a:prstGeom prst="rect">
            <a:avLst/>
          </a:prstGeom>
        </p:spPr>
      </p:pic>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smtClean="0">
                <a:solidFill>
                  <a:srgbClr val="17375D"/>
                </a:solidFill>
              </a:rPr>
              <a:t>Dollars and Sense…</a:t>
            </a:r>
            <a:endParaRPr lang="en-US" sz="5400">
              <a:solidFill>
                <a:srgbClr val="17375D"/>
              </a:solidFill>
            </a:endParaRPr>
          </a:p>
        </p:txBody>
      </p:sp>
      <p:sp>
        <p:nvSpPr>
          <p:cNvPr id="3" name="Content Placeholder 2"/>
          <p:cNvSpPr>
            <a:spLocks noGrp="1"/>
          </p:cNvSpPr>
          <p:nvPr>
            <p:ph idx="1"/>
          </p:nvPr>
        </p:nvSpPr>
        <p:spPr>
          <a:xfrm>
            <a:off x="4648200" y="1905000"/>
            <a:ext cx="4191000" cy="4724400"/>
          </a:xfrm>
        </p:spPr>
        <p:txBody>
          <a:bodyPr>
            <a:normAutofit fontScale="85000" lnSpcReduction="20000"/>
          </a:bodyPr>
          <a:lstStyle/>
          <a:p>
            <a:pPr>
              <a:buNone/>
            </a:pPr>
            <a:r>
              <a:rPr lang="en-US" dirty="0" smtClean="0">
                <a:solidFill>
                  <a:srgbClr val="17375D"/>
                </a:solidFill>
              </a:rPr>
              <a:t>Consultant A:</a:t>
            </a:r>
          </a:p>
          <a:p>
            <a:pPr>
              <a:buNone/>
            </a:pPr>
            <a:r>
              <a:rPr lang="en-US" dirty="0" smtClean="0">
                <a:solidFill>
                  <a:srgbClr val="17375D"/>
                </a:solidFill>
              </a:rPr>
              <a:t>“Oh, you’re having downtime issues? You need a new UPS System, they fix </a:t>
            </a:r>
            <a:r>
              <a:rPr lang="en-US" u="sng" dirty="0" smtClean="0">
                <a:solidFill>
                  <a:srgbClr val="17375D"/>
                </a:solidFill>
              </a:rPr>
              <a:t>everything</a:t>
            </a:r>
            <a:r>
              <a:rPr lang="en-US" dirty="0" smtClean="0">
                <a:solidFill>
                  <a:srgbClr val="17375D"/>
                </a:solidFill>
              </a:rPr>
              <a:t>!”</a:t>
            </a:r>
          </a:p>
          <a:p>
            <a:pPr>
              <a:buNone/>
            </a:pPr>
            <a:r>
              <a:rPr lang="en-US" dirty="0" smtClean="0">
                <a:solidFill>
                  <a:srgbClr val="18721C"/>
                </a:solidFill>
              </a:rPr>
              <a:t>$50,000</a:t>
            </a:r>
            <a:r>
              <a:rPr lang="en-US" dirty="0" smtClean="0">
                <a:solidFill>
                  <a:srgbClr val="17375D"/>
                </a:solidFill>
              </a:rPr>
              <a:t>, 2500 lbs of equipment</a:t>
            </a:r>
            <a:r>
              <a:rPr lang="en-US" dirty="0" smtClean="0">
                <a:solidFill>
                  <a:srgbClr val="18721C"/>
                </a:solidFill>
              </a:rPr>
              <a:t> </a:t>
            </a:r>
            <a:r>
              <a:rPr lang="en-US" dirty="0" smtClean="0">
                <a:solidFill>
                  <a:srgbClr val="17375D"/>
                </a:solidFill>
              </a:rPr>
              <a:t>and 2 months later…</a:t>
            </a:r>
          </a:p>
          <a:p>
            <a:pPr>
              <a:buNone/>
            </a:pPr>
            <a:r>
              <a:rPr lang="en-US" dirty="0" smtClean="0">
                <a:solidFill>
                  <a:srgbClr val="17375D"/>
                </a:solidFill>
              </a:rPr>
              <a:t>Consultant A:</a:t>
            </a:r>
          </a:p>
          <a:p>
            <a:pPr>
              <a:buNone/>
            </a:pPr>
            <a:r>
              <a:rPr lang="en-US" dirty="0" smtClean="0">
                <a:solidFill>
                  <a:srgbClr val="17375D"/>
                </a:solidFill>
              </a:rPr>
              <a:t>“You’re still having problems?? It must be your hardware… ‘click’.”</a:t>
            </a:r>
            <a:endParaRPr lang="en-US" dirty="0">
              <a:solidFill>
                <a:srgbClr val="17375D"/>
              </a:solidFill>
            </a:endParaRPr>
          </a:p>
        </p:txBody>
      </p:sp>
      <p:pic>
        <p:nvPicPr>
          <p:cNvPr id="4" name="Picture 3" descr="salesman2.png"/>
          <p:cNvPicPr>
            <a:picLocks noChangeAspect="1"/>
          </p:cNvPicPr>
          <p:nvPr/>
        </p:nvPicPr>
        <p:blipFill>
          <a:blip r:embed="rId3"/>
          <a:stretch>
            <a:fillRect/>
          </a:stretch>
        </p:blipFill>
        <p:spPr>
          <a:xfrm>
            <a:off x="609600" y="2362200"/>
            <a:ext cx="3810000" cy="3810000"/>
          </a:xfrm>
          <a:prstGeom prst="rect">
            <a:avLst/>
          </a:prstGeom>
        </p:spPr>
      </p:pic>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905000"/>
            <a:ext cx="4343400" cy="4724400"/>
          </a:xfrm>
        </p:spPr>
        <p:txBody>
          <a:bodyPr>
            <a:normAutofit fontScale="92500" lnSpcReduction="20000"/>
          </a:bodyPr>
          <a:lstStyle/>
          <a:p>
            <a:pPr>
              <a:buNone/>
            </a:pPr>
            <a:r>
              <a:rPr lang="en-US" smtClean="0">
                <a:solidFill>
                  <a:srgbClr val="17375D"/>
                </a:solidFill>
              </a:rPr>
              <a:t>Integrator B:</a:t>
            </a:r>
          </a:p>
          <a:p>
            <a:pPr>
              <a:buNone/>
            </a:pPr>
            <a:r>
              <a:rPr lang="en-US" smtClean="0">
                <a:solidFill>
                  <a:srgbClr val="17375D"/>
                </a:solidFill>
              </a:rPr>
              <a:t>“Oh, you’re having downtime issues? Show me what’s been happening…”</a:t>
            </a:r>
          </a:p>
          <a:p>
            <a:pPr>
              <a:buNone/>
            </a:pPr>
            <a:r>
              <a:rPr lang="en-US" smtClean="0">
                <a:solidFill>
                  <a:srgbClr val="18721C"/>
                </a:solidFill>
              </a:rPr>
              <a:t>$4,500</a:t>
            </a:r>
            <a:r>
              <a:rPr lang="en-US" smtClean="0">
                <a:solidFill>
                  <a:srgbClr val="17375D"/>
                </a:solidFill>
              </a:rPr>
              <a:t>, a few SPDs and new batteries later…</a:t>
            </a:r>
          </a:p>
          <a:p>
            <a:pPr>
              <a:buNone/>
            </a:pPr>
            <a:r>
              <a:rPr lang="en-US" smtClean="0">
                <a:solidFill>
                  <a:srgbClr val="17375D"/>
                </a:solidFill>
              </a:rPr>
              <a:t>Integrator B:</a:t>
            </a:r>
          </a:p>
          <a:p>
            <a:pPr>
              <a:buNone/>
            </a:pPr>
            <a:r>
              <a:rPr lang="en-US" smtClean="0">
                <a:solidFill>
                  <a:srgbClr val="17375D"/>
                </a:solidFill>
              </a:rPr>
              <a:t>“I was just calling to see if you were still having any downtime issues?”</a:t>
            </a:r>
            <a:endParaRPr lang="en-US">
              <a:solidFill>
                <a:srgbClr val="17375D"/>
              </a:solidFill>
            </a:endParaRPr>
          </a:p>
        </p:txBody>
      </p:sp>
      <p:sp>
        <p:nvSpPr>
          <p:cNvPr id="4" name="Title 1"/>
          <p:cNvSpPr>
            <a:spLocks noGrp="1"/>
          </p:cNvSpPr>
          <p:nvPr>
            <p:ph type="title"/>
          </p:nvPr>
        </p:nvSpPr>
        <p:spPr/>
        <p:txBody>
          <a:bodyPr>
            <a:normAutofit/>
          </a:bodyPr>
          <a:lstStyle/>
          <a:p>
            <a:r>
              <a:rPr lang="en-US" sz="5400" smtClean="0">
                <a:solidFill>
                  <a:srgbClr val="17375D"/>
                </a:solidFill>
              </a:rPr>
              <a:t>Dollars and Sense…</a:t>
            </a:r>
            <a:endParaRPr lang="en-US" sz="5400">
              <a:solidFill>
                <a:srgbClr val="17375D"/>
              </a:solidFill>
            </a:endParaRPr>
          </a:p>
        </p:txBody>
      </p:sp>
      <p:pic>
        <p:nvPicPr>
          <p:cNvPr id="5" name="Picture 4" descr="Consultant_greeting.jpg"/>
          <p:cNvPicPr>
            <a:picLocks noChangeAspect="1"/>
          </p:cNvPicPr>
          <p:nvPr/>
        </p:nvPicPr>
        <p:blipFill>
          <a:blip r:embed="rId3"/>
          <a:stretch>
            <a:fillRect/>
          </a:stretch>
        </p:blipFill>
        <p:spPr>
          <a:xfrm>
            <a:off x="4572000" y="2514600"/>
            <a:ext cx="4191000" cy="3429000"/>
          </a:xfrm>
          <a:prstGeom prst="rect">
            <a:avLst/>
          </a:prstGeom>
        </p:spPr>
      </p:pic>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chemeClr val="tx2">
                    <a:lumMod val="75000"/>
                  </a:schemeClr>
                </a:solidFill>
              </a:rPr>
              <a:t>Industry Overview</a:t>
            </a:r>
            <a:endParaRPr lang="en-US">
              <a:solidFill>
                <a:schemeClr val="tx2">
                  <a:lumMod val="75000"/>
                </a:schemeClr>
              </a:solidFill>
            </a:endParaRPr>
          </a:p>
        </p:txBody>
      </p:sp>
      <p:sp>
        <p:nvSpPr>
          <p:cNvPr id="3" name="Content Placeholder 2"/>
          <p:cNvSpPr>
            <a:spLocks noGrp="1"/>
          </p:cNvSpPr>
          <p:nvPr>
            <p:ph idx="1"/>
          </p:nvPr>
        </p:nvSpPr>
        <p:spPr>
          <a:xfrm>
            <a:off x="304800" y="1905000"/>
            <a:ext cx="3429000" cy="4525963"/>
          </a:xfrm>
        </p:spPr>
        <p:txBody>
          <a:bodyPr>
            <a:normAutofit lnSpcReduction="10000"/>
          </a:bodyPr>
          <a:lstStyle/>
          <a:p>
            <a:r>
              <a:rPr lang="en-US" sz="2400" smtClean="0">
                <a:solidFill>
                  <a:srgbClr val="17375D"/>
                </a:solidFill>
              </a:rPr>
              <a:t>$188 Billion in losses a year</a:t>
            </a:r>
          </a:p>
          <a:p>
            <a:r>
              <a:rPr lang="en-US" sz="2400" smtClean="0">
                <a:solidFill>
                  <a:srgbClr val="17375D"/>
                </a:solidFill>
              </a:rPr>
              <a:t>11% industry growth per year</a:t>
            </a:r>
          </a:p>
          <a:p>
            <a:r>
              <a:rPr lang="en-US" sz="2400" smtClean="0">
                <a:solidFill>
                  <a:srgbClr val="17375D"/>
                </a:solidFill>
              </a:rPr>
              <a:t>UPSs comprise 70% of the market</a:t>
            </a:r>
          </a:p>
          <a:p>
            <a:r>
              <a:rPr lang="en-US" sz="2400" smtClean="0">
                <a:solidFill>
                  <a:srgbClr val="17375D"/>
                </a:solidFill>
              </a:rPr>
              <a:t>TVSSs comprise 20%</a:t>
            </a:r>
          </a:p>
          <a:p>
            <a:r>
              <a:rPr lang="en-US" sz="2400" smtClean="0">
                <a:solidFill>
                  <a:srgbClr val="17375D"/>
                </a:solidFill>
              </a:rPr>
              <a:t>Power conditioning and monitoring comprise 8%</a:t>
            </a:r>
          </a:p>
          <a:p>
            <a:r>
              <a:rPr lang="en-US" sz="2400" smtClean="0">
                <a:solidFill>
                  <a:srgbClr val="17375D"/>
                </a:solidFill>
              </a:rPr>
              <a:t>$20 Billion a year industry by 2016</a:t>
            </a:r>
          </a:p>
          <a:p>
            <a:endParaRPr lang="en-US" sz="2400"/>
          </a:p>
        </p:txBody>
      </p:sp>
      <p:pic>
        <p:nvPicPr>
          <p:cNvPr id="5" name="Picture 4" descr="Power Costs.jpg"/>
          <p:cNvPicPr>
            <a:picLocks noChangeAspect="1"/>
          </p:cNvPicPr>
          <p:nvPr/>
        </p:nvPicPr>
        <p:blipFill>
          <a:blip r:embed="rId3" cstate="print"/>
          <a:stretch>
            <a:fillRect/>
          </a:stretch>
        </p:blipFill>
        <p:spPr>
          <a:xfrm>
            <a:off x="3581400" y="1905000"/>
            <a:ext cx="5230567" cy="4572000"/>
          </a:xfrm>
          <a:prstGeom prst="rect">
            <a:avLst/>
          </a:prstGeom>
        </p:spPr>
      </p:pic>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smtClean="0">
                <a:solidFill>
                  <a:srgbClr val="17375D"/>
                </a:solidFill>
              </a:rPr>
              <a:t>Start at the source…</a:t>
            </a:r>
            <a:endParaRPr lang="en-US" sz="5400">
              <a:solidFill>
                <a:srgbClr val="17375D"/>
              </a:solidFill>
            </a:endParaRPr>
          </a:p>
        </p:txBody>
      </p:sp>
      <p:sp>
        <p:nvSpPr>
          <p:cNvPr id="3" name="Content Placeholder 2"/>
          <p:cNvSpPr>
            <a:spLocks noGrp="1"/>
          </p:cNvSpPr>
          <p:nvPr>
            <p:ph idx="1"/>
          </p:nvPr>
        </p:nvSpPr>
        <p:spPr>
          <a:xfrm>
            <a:off x="4648200" y="1905000"/>
            <a:ext cx="4191000" cy="4724400"/>
          </a:xfrm>
        </p:spPr>
        <p:txBody>
          <a:bodyPr>
            <a:normAutofit fontScale="92500"/>
          </a:bodyPr>
          <a:lstStyle/>
          <a:p>
            <a:pPr>
              <a:buNone/>
            </a:pPr>
            <a:r>
              <a:rPr lang="en-US" dirty="0" smtClean="0">
                <a:solidFill>
                  <a:srgbClr val="17375D"/>
                </a:solidFill>
              </a:rPr>
              <a:t>Your audit should involve:</a:t>
            </a:r>
          </a:p>
          <a:p>
            <a:r>
              <a:rPr lang="en-US" dirty="0" smtClean="0">
                <a:solidFill>
                  <a:srgbClr val="17375D"/>
                </a:solidFill>
              </a:rPr>
              <a:t>Questions and listening</a:t>
            </a:r>
          </a:p>
          <a:p>
            <a:r>
              <a:rPr lang="en-US" dirty="0" smtClean="0">
                <a:solidFill>
                  <a:srgbClr val="17375D"/>
                </a:solidFill>
              </a:rPr>
              <a:t>Site analysis</a:t>
            </a:r>
          </a:p>
          <a:p>
            <a:r>
              <a:rPr lang="en-US" dirty="0" smtClean="0">
                <a:solidFill>
                  <a:srgbClr val="17375D"/>
                </a:solidFill>
              </a:rPr>
              <a:t>Power meter readings</a:t>
            </a:r>
          </a:p>
          <a:p>
            <a:r>
              <a:rPr lang="en-US" dirty="0" smtClean="0">
                <a:solidFill>
                  <a:srgbClr val="17375D"/>
                </a:solidFill>
              </a:rPr>
              <a:t>Personal involvement</a:t>
            </a:r>
          </a:p>
          <a:p>
            <a:r>
              <a:rPr lang="en-US" dirty="0" smtClean="0">
                <a:solidFill>
                  <a:srgbClr val="17375D"/>
                </a:solidFill>
              </a:rPr>
              <a:t>Consultants who are familiar with the entire gamut of Power Quality solutions</a:t>
            </a:r>
          </a:p>
          <a:p>
            <a:endParaRPr lang="en-US" dirty="0">
              <a:solidFill>
                <a:srgbClr val="17375D"/>
              </a:solidFill>
            </a:endParaRPr>
          </a:p>
        </p:txBody>
      </p:sp>
      <p:pic>
        <p:nvPicPr>
          <p:cNvPr id="4" name="Picture 3" descr="poweraudit.jpg"/>
          <p:cNvPicPr>
            <a:picLocks noChangeAspect="1"/>
          </p:cNvPicPr>
          <p:nvPr/>
        </p:nvPicPr>
        <p:blipFill>
          <a:blip r:embed="rId3"/>
          <a:stretch>
            <a:fillRect/>
          </a:stretch>
        </p:blipFill>
        <p:spPr>
          <a:xfrm>
            <a:off x="381000" y="2438400"/>
            <a:ext cx="4038600" cy="3667049"/>
          </a:xfrm>
          <a:prstGeom prst="rect">
            <a:avLst/>
          </a:prstGeom>
        </p:spPr>
      </p:pic>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rmAutofit/>
          </a:bodyPr>
          <a:lstStyle/>
          <a:p>
            <a:r>
              <a:rPr lang="en-US" sz="6000" smtClean="0">
                <a:solidFill>
                  <a:srgbClr val="17375D"/>
                </a:solidFill>
              </a:rPr>
              <a:t>Avoid the traps…</a:t>
            </a:r>
            <a:endParaRPr lang="en-US" sz="6000">
              <a:solidFill>
                <a:srgbClr val="17375D"/>
              </a:solidFill>
            </a:endParaRPr>
          </a:p>
        </p:txBody>
      </p:sp>
      <p:sp>
        <p:nvSpPr>
          <p:cNvPr id="3" name="Content Placeholder 2"/>
          <p:cNvSpPr>
            <a:spLocks noGrp="1"/>
          </p:cNvSpPr>
          <p:nvPr>
            <p:ph idx="1"/>
          </p:nvPr>
        </p:nvSpPr>
        <p:spPr>
          <a:xfrm>
            <a:off x="228600" y="1905000"/>
            <a:ext cx="4267200" cy="4724400"/>
          </a:xfrm>
        </p:spPr>
        <p:txBody>
          <a:bodyPr/>
          <a:lstStyle/>
          <a:p>
            <a:pPr>
              <a:buNone/>
            </a:pPr>
            <a:r>
              <a:rPr lang="en-US" smtClean="0">
                <a:solidFill>
                  <a:srgbClr val="17375D"/>
                </a:solidFill>
              </a:rPr>
              <a:t>Having a tailored solution audit will:</a:t>
            </a:r>
          </a:p>
          <a:p>
            <a:r>
              <a:rPr lang="en-US" smtClean="0">
                <a:solidFill>
                  <a:srgbClr val="17375D"/>
                </a:solidFill>
              </a:rPr>
              <a:t>Save you time</a:t>
            </a:r>
          </a:p>
          <a:p>
            <a:r>
              <a:rPr lang="en-US" smtClean="0">
                <a:solidFill>
                  <a:srgbClr val="17375D"/>
                </a:solidFill>
              </a:rPr>
              <a:t>Save you money</a:t>
            </a:r>
          </a:p>
          <a:p>
            <a:pPr lvl="1"/>
            <a:r>
              <a:rPr lang="en-US" smtClean="0">
                <a:solidFill>
                  <a:srgbClr val="17375D"/>
                </a:solidFill>
              </a:rPr>
              <a:t>Consultants</a:t>
            </a:r>
          </a:p>
          <a:p>
            <a:pPr lvl="1"/>
            <a:r>
              <a:rPr lang="en-US" smtClean="0">
                <a:solidFill>
                  <a:srgbClr val="17375D"/>
                </a:solidFill>
              </a:rPr>
              <a:t>Equipment</a:t>
            </a:r>
          </a:p>
          <a:p>
            <a:r>
              <a:rPr lang="en-US" smtClean="0">
                <a:solidFill>
                  <a:srgbClr val="17375D"/>
                </a:solidFill>
              </a:rPr>
              <a:t>Ensure the proper solution</a:t>
            </a:r>
            <a:endParaRPr lang="en-US">
              <a:solidFill>
                <a:srgbClr val="17375D"/>
              </a:solidFill>
            </a:endParaRPr>
          </a:p>
        </p:txBody>
      </p:sp>
      <p:pic>
        <p:nvPicPr>
          <p:cNvPr id="4" name="Picture 3" descr="systemsintegration.jpg"/>
          <p:cNvPicPr>
            <a:picLocks noChangeAspect="1"/>
          </p:cNvPicPr>
          <p:nvPr/>
        </p:nvPicPr>
        <p:blipFill>
          <a:blip r:embed="rId3"/>
          <a:stretch>
            <a:fillRect/>
          </a:stretch>
        </p:blipFill>
        <p:spPr>
          <a:xfrm>
            <a:off x="3886200" y="2133600"/>
            <a:ext cx="4857750" cy="4191000"/>
          </a:xfrm>
          <a:prstGeom prst="rect">
            <a:avLst/>
          </a:prstGeom>
          <a:ln w="19050">
            <a:solidFill>
              <a:schemeClr val="tx1"/>
            </a:solidFill>
          </a:ln>
        </p:spPr>
      </p:pic>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000" b="-1000"/>
          </a:stretch>
        </a:blipFill>
        <a:effectLst/>
      </p:bgPr>
    </p:bg>
    <p:spTree>
      <p:nvGrpSpPr>
        <p:cNvPr id="1" name=""/>
        <p:cNvGrpSpPr/>
        <p:nvPr/>
      </p:nvGrpSpPr>
      <p:grpSpPr>
        <a:xfrm>
          <a:off x="0" y="0"/>
          <a:ext cx="0" cy="0"/>
          <a:chOff x="0" y="0"/>
          <a:chExt cx="0" cy="0"/>
        </a:xfrm>
      </p:grpSpPr>
      <p:sp>
        <p:nvSpPr>
          <p:cNvPr id="4" name="Subtitle 3"/>
          <p:cNvSpPr txBox="1">
            <a:spLocks/>
          </p:cNvSpPr>
          <p:nvPr/>
        </p:nvSpPr>
        <p:spPr>
          <a:xfrm>
            <a:off x="1219200" y="228600"/>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8800" b="0" i="0" u="none" strike="noStrike" kern="1200" cap="none" spc="0" normalizeH="0" baseline="0" noProof="0" dirty="0" smtClean="0">
                <a:ln>
                  <a:noFill/>
                </a:ln>
                <a:solidFill>
                  <a:srgbClr val="17375D"/>
                </a:solidFill>
                <a:effectLst/>
                <a:uLnTx/>
                <a:uFillTx/>
                <a:latin typeface="+mn-lt"/>
                <a:ea typeface="+mn-ea"/>
                <a:cs typeface="+mn-cs"/>
              </a:rPr>
              <a:t>Idea # </a:t>
            </a:r>
            <a:r>
              <a:rPr lang="en-US" sz="8800" noProof="0" dirty="0" smtClean="0">
                <a:solidFill>
                  <a:srgbClr val="17375D"/>
                </a:solidFill>
              </a:rPr>
              <a:t>4</a:t>
            </a:r>
          </a:p>
          <a:p>
            <a:pPr marL="342900" marR="0" lvl="0" indent="-342900" algn="ctr" defTabSz="914400" rtl="0" eaLnBrk="1" fontAlgn="auto" latinLnBrk="0" hangingPunct="1">
              <a:lnSpc>
                <a:spcPct val="100000"/>
              </a:lnSpc>
              <a:spcBef>
                <a:spcPct val="20000"/>
              </a:spcBef>
              <a:spcAft>
                <a:spcPts val="0"/>
              </a:spcAft>
              <a:buClrTx/>
              <a:buSzTx/>
              <a:tabLst/>
              <a:defRPr/>
            </a:pPr>
            <a:endParaRPr kumimoji="0" lang="en-US" sz="8800" b="0" i="0" u="none" strike="noStrike" kern="1200" cap="none" spc="0" normalizeH="0" baseline="0" noProof="0" dirty="0">
              <a:ln>
                <a:noFill/>
              </a:ln>
              <a:solidFill>
                <a:srgbClr val="17375D"/>
              </a:solidFill>
              <a:effectLst/>
              <a:uLnTx/>
              <a:uFillTx/>
              <a:latin typeface="+mn-lt"/>
              <a:ea typeface="+mn-ea"/>
              <a:cs typeface="+mn-cs"/>
            </a:endParaRPr>
          </a:p>
        </p:txBody>
      </p:sp>
      <p:sp>
        <p:nvSpPr>
          <p:cNvPr id="5" name="Title 1"/>
          <p:cNvSpPr txBox="1">
            <a:spLocks/>
          </p:cNvSpPr>
          <p:nvPr/>
        </p:nvSpPr>
        <p:spPr>
          <a:xfrm>
            <a:off x="609600" y="5159375"/>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200" b="1" i="0" u="none" strike="noStrike" kern="1200" cap="none" spc="0" normalizeH="0" baseline="0" noProof="0" smtClean="0">
                <a:ln>
                  <a:noFill/>
                </a:ln>
                <a:solidFill>
                  <a:srgbClr val="18721C"/>
                </a:solidFill>
                <a:effectLst/>
                <a:uLnTx/>
                <a:uFillTx/>
                <a:latin typeface="+mj-lt"/>
                <a:ea typeface="+mj-ea"/>
                <a:cs typeface="+mj-cs"/>
              </a:rPr>
              <a:t>Invest Intelligently</a:t>
            </a:r>
            <a:endParaRPr kumimoji="0" lang="en-US" sz="7200" b="1" i="0" u="none" strike="noStrike" kern="1200" cap="none" spc="0" normalizeH="0" baseline="0" noProof="0">
              <a:ln>
                <a:noFill/>
              </a:ln>
              <a:solidFill>
                <a:srgbClr val="18721C"/>
              </a:solidFill>
              <a:effectLst/>
              <a:uLnTx/>
              <a:uFillTx/>
              <a:latin typeface="+mj-lt"/>
              <a:ea typeface="+mj-ea"/>
              <a:cs typeface="+mj-cs"/>
            </a:endParaRPr>
          </a:p>
        </p:txBody>
      </p:sp>
      <p:pic>
        <p:nvPicPr>
          <p:cNvPr id="6" name="Picture 5" descr="Invest Pile.jpg"/>
          <p:cNvPicPr>
            <a:picLocks noChangeAspect="1"/>
          </p:cNvPicPr>
          <p:nvPr/>
        </p:nvPicPr>
        <p:blipFill>
          <a:blip r:embed="rId4"/>
          <a:stretch>
            <a:fillRect/>
          </a:stretch>
        </p:blipFill>
        <p:spPr>
          <a:xfrm>
            <a:off x="1828800" y="1621689"/>
            <a:ext cx="5410200" cy="3559911"/>
          </a:xfrm>
          <a:prstGeom prst="rect">
            <a:avLst/>
          </a:prstGeom>
        </p:spPr>
      </p:pic>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It’s all about the return right?</a:t>
            </a:r>
            <a:endParaRPr lang="en-US">
              <a:solidFill>
                <a:srgbClr val="17375D"/>
              </a:solidFill>
            </a:endParaRPr>
          </a:p>
        </p:txBody>
      </p:sp>
      <p:sp>
        <p:nvSpPr>
          <p:cNvPr id="3" name="Content Placeholder 2"/>
          <p:cNvSpPr>
            <a:spLocks noGrp="1"/>
          </p:cNvSpPr>
          <p:nvPr>
            <p:ph idx="1"/>
          </p:nvPr>
        </p:nvSpPr>
        <p:spPr>
          <a:xfrm>
            <a:off x="4648200" y="1905000"/>
            <a:ext cx="4343400" cy="4724400"/>
          </a:xfrm>
        </p:spPr>
        <p:txBody>
          <a:bodyPr>
            <a:normAutofit lnSpcReduction="10000"/>
          </a:bodyPr>
          <a:lstStyle/>
          <a:p>
            <a:pPr>
              <a:buNone/>
            </a:pPr>
            <a:r>
              <a:rPr lang="en-US" dirty="0" smtClean="0">
                <a:solidFill>
                  <a:srgbClr val="17375D"/>
                </a:solidFill>
              </a:rPr>
              <a:t>Investing intelligently in Power Quality:</a:t>
            </a:r>
          </a:p>
          <a:p>
            <a:r>
              <a:rPr lang="en-US" dirty="0" smtClean="0">
                <a:solidFill>
                  <a:srgbClr val="17375D"/>
                </a:solidFill>
              </a:rPr>
              <a:t>Maximizes ROI</a:t>
            </a:r>
          </a:p>
          <a:p>
            <a:r>
              <a:rPr lang="en-US" dirty="0" smtClean="0">
                <a:solidFill>
                  <a:srgbClr val="17375D"/>
                </a:solidFill>
              </a:rPr>
              <a:t>Minimizes break-even point</a:t>
            </a:r>
          </a:p>
          <a:p>
            <a:r>
              <a:rPr lang="en-US" dirty="0" smtClean="0">
                <a:solidFill>
                  <a:srgbClr val="17375D"/>
                </a:solidFill>
              </a:rPr>
              <a:t>Provides immediate results</a:t>
            </a:r>
          </a:p>
          <a:p>
            <a:r>
              <a:rPr lang="en-US" dirty="0" smtClean="0">
                <a:solidFill>
                  <a:srgbClr val="17375D"/>
                </a:solidFill>
              </a:rPr>
              <a:t>Provides long-term savings</a:t>
            </a:r>
            <a:endParaRPr lang="en-US" dirty="0">
              <a:solidFill>
                <a:srgbClr val="17375D"/>
              </a:solidFill>
            </a:endParaRPr>
          </a:p>
        </p:txBody>
      </p:sp>
      <p:pic>
        <p:nvPicPr>
          <p:cNvPr id="4" name="Picture 3" descr="roi.jpg"/>
          <p:cNvPicPr>
            <a:picLocks noChangeAspect="1"/>
          </p:cNvPicPr>
          <p:nvPr/>
        </p:nvPicPr>
        <p:blipFill>
          <a:blip r:embed="rId3"/>
          <a:stretch>
            <a:fillRect/>
          </a:stretch>
        </p:blipFill>
        <p:spPr>
          <a:xfrm>
            <a:off x="533400" y="2743200"/>
            <a:ext cx="3648075" cy="3028950"/>
          </a:xfrm>
          <a:prstGeom prst="rect">
            <a:avLst/>
          </a:prstGeom>
        </p:spPr>
      </p:pic>
    </p:spTree>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solidFill>
                  <a:srgbClr val="17375D"/>
                </a:solidFill>
              </a:rPr>
              <a:t>All about the fine print…</a:t>
            </a:r>
            <a:endParaRPr lang="en-US" sz="5400" dirty="0">
              <a:solidFill>
                <a:srgbClr val="17375D"/>
              </a:solidFill>
            </a:endParaRPr>
          </a:p>
        </p:txBody>
      </p:sp>
      <p:sp>
        <p:nvSpPr>
          <p:cNvPr id="3" name="Content Placeholder 2"/>
          <p:cNvSpPr>
            <a:spLocks noGrp="1"/>
          </p:cNvSpPr>
          <p:nvPr>
            <p:ph idx="1"/>
          </p:nvPr>
        </p:nvSpPr>
        <p:spPr>
          <a:xfrm>
            <a:off x="228600" y="1905000"/>
            <a:ext cx="4495800" cy="4724400"/>
          </a:xfrm>
        </p:spPr>
        <p:txBody>
          <a:bodyPr>
            <a:normAutofit fontScale="85000" lnSpcReduction="10000"/>
          </a:bodyPr>
          <a:lstStyle/>
          <a:p>
            <a:pPr>
              <a:buNone/>
            </a:pPr>
            <a:r>
              <a:rPr lang="en-US" dirty="0" smtClean="0">
                <a:solidFill>
                  <a:srgbClr val="17375D"/>
                </a:solidFill>
              </a:rPr>
              <a:t>When selecting Power Quality equipment, consider:</a:t>
            </a:r>
          </a:p>
          <a:p>
            <a:r>
              <a:rPr lang="en-US" dirty="0" smtClean="0">
                <a:solidFill>
                  <a:srgbClr val="17375D"/>
                </a:solidFill>
              </a:rPr>
              <a:t>Test results and specs</a:t>
            </a:r>
          </a:p>
          <a:p>
            <a:r>
              <a:rPr lang="en-US" dirty="0" smtClean="0">
                <a:solidFill>
                  <a:srgbClr val="17375D"/>
                </a:solidFill>
              </a:rPr>
              <a:t>Install/start-up  costs</a:t>
            </a:r>
          </a:p>
          <a:p>
            <a:r>
              <a:rPr lang="en-US" dirty="0" smtClean="0">
                <a:solidFill>
                  <a:srgbClr val="17375D"/>
                </a:solidFill>
              </a:rPr>
              <a:t>Integration issues</a:t>
            </a:r>
          </a:p>
          <a:p>
            <a:r>
              <a:rPr lang="en-US" dirty="0" smtClean="0">
                <a:solidFill>
                  <a:srgbClr val="17375D"/>
                </a:solidFill>
              </a:rPr>
              <a:t>Maintenance costs</a:t>
            </a:r>
          </a:p>
          <a:p>
            <a:r>
              <a:rPr lang="en-US" dirty="0" smtClean="0">
                <a:solidFill>
                  <a:srgbClr val="17375D"/>
                </a:solidFill>
              </a:rPr>
              <a:t>Service contracts</a:t>
            </a:r>
          </a:p>
          <a:p>
            <a:r>
              <a:rPr lang="en-US" dirty="0" smtClean="0">
                <a:solidFill>
                  <a:srgbClr val="17375D"/>
                </a:solidFill>
              </a:rPr>
              <a:t>Useful life</a:t>
            </a:r>
          </a:p>
          <a:p>
            <a:r>
              <a:rPr lang="en-US" b="1" dirty="0" smtClean="0">
                <a:solidFill>
                  <a:srgbClr val="17375D"/>
                </a:solidFill>
              </a:rPr>
              <a:t>Warranty- </a:t>
            </a:r>
            <a:r>
              <a:rPr lang="en-US" dirty="0" smtClean="0">
                <a:solidFill>
                  <a:srgbClr val="17375D"/>
                </a:solidFill>
              </a:rPr>
              <a:t>what is/isn’t covered</a:t>
            </a:r>
          </a:p>
          <a:p>
            <a:endParaRPr lang="en-US" b="1" dirty="0" smtClean="0"/>
          </a:p>
          <a:p>
            <a:endParaRPr lang="en-US" dirty="0"/>
          </a:p>
        </p:txBody>
      </p:sp>
      <p:pic>
        <p:nvPicPr>
          <p:cNvPr id="4" name="Picture 3" descr="warranty fine print.jpg"/>
          <p:cNvPicPr>
            <a:picLocks noChangeAspect="1"/>
          </p:cNvPicPr>
          <p:nvPr/>
        </p:nvPicPr>
        <p:blipFill>
          <a:blip r:embed="rId3"/>
          <a:stretch>
            <a:fillRect/>
          </a:stretch>
        </p:blipFill>
        <p:spPr>
          <a:xfrm>
            <a:off x="4495800" y="2438400"/>
            <a:ext cx="4191000" cy="3505200"/>
          </a:xfrm>
          <a:prstGeom prst="rect">
            <a:avLst/>
          </a:prstGeom>
        </p:spPr>
      </p:pic>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solidFill>
                  <a:srgbClr val="17375D"/>
                </a:solidFill>
              </a:rPr>
              <a:t>Are You covered?</a:t>
            </a:r>
            <a:endParaRPr lang="en-US" sz="5400" dirty="0">
              <a:solidFill>
                <a:srgbClr val="17375D"/>
              </a:solidFill>
            </a:endParaRPr>
          </a:p>
        </p:txBody>
      </p:sp>
      <p:sp>
        <p:nvSpPr>
          <p:cNvPr id="3" name="Content Placeholder 2"/>
          <p:cNvSpPr>
            <a:spLocks noGrp="1"/>
          </p:cNvSpPr>
          <p:nvPr>
            <p:ph idx="1"/>
          </p:nvPr>
        </p:nvSpPr>
        <p:spPr>
          <a:xfrm>
            <a:off x="4800600" y="1905000"/>
            <a:ext cx="4343400" cy="4724400"/>
          </a:xfrm>
        </p:spPr>
        <p:txBody>
          <a:bodyPr>
            <a:normAutofit lnSpcReduction="10000"/>
          </a:bodyPr>
          <a:lstStyle/>
          <a:p>
            <a:pPr>
              <a:buNone/>
            </a:pPr>
            <a:r>
              <a:rPr lang="en-US" dirty="0" smtClean="0">
                <a:solidFill>
                  <a:srgbClr val="17375D"/>
                </a:solidFill>
              </a:rPr>
              <a:t>Warranty Issues:</a:t>
            </a:r>
          </a:p>
          <a:p>
            <a:r>
              <a:rPr lang="en-US" dirty="0" smtClean="0">
                <a:solidFill>
                  <a:srgbClr val="17375D"/>
                </a:solidFill>
              </a:rPr>
              <a:t>Length of warranty</a:t>
            </a:r>
          </a:p>
          <a:p>
            <a:pPr lvl="1"/>
            <a:r>
              <a:rPr lang="en-US" dirty="0" smtClean="0">
                <a:solidFill>
                  <a:srgbClr val="17375D"/>
                </a:solidFill>
              </a:rPr>
              <a:t>The longer the better</a:t>
            </a:r>
          </a:p>
          <a:p>
            <a:r>
              <a:rPr lang="en-US" dirty="0" smtClean="0">
                <a:solidFill>
                  <a:srgbClr val="17375D"/>
                </a:solidFill>
              </a:rPr>
              <a:t>Coverage limitations</a:t>
            </a:r>
          </a:p>
          <a:p>
            <a:r>
              <a:rPr lang="en-US" dirty="0" smtClean="0">
                <a:solidFill>
                  <a:srgbClr val="17375D"/>
                </a:solidFill>
              </a:rPr>
              <a:t>Replacement or Refund?</a:t>
            </a:r>
          </a:p>
          <a:p>
            <a:r>
              <a:rPr lang="en-US" dirty="0" smtClean="0">
                <a:solidFill>
                  <a:srgbClr val="17375D"/>
                </a:solidFill>
              </a:rPr>
              <a:t>Shipping costs</a:t>
            </a:r>
          </a:p>
          <a:p>
            <a:r>
              <a:rPr lang="en-US" dirty="0" smtClean="0">
                <a:solidFill>
                  <a:srgbClr val="17375D"/>
                </a:solidFill>
              </a:rPr>
              <a:t>Liabilities- improper installation</a:t>
            </a:r>
          </a:p>
        </p:txBody>
      </p:sp>
      <p:pic>
        <p:nvPicPr>
          <p:cNvPr id="4" name="Picture 6" descr="charred IT"/>
          <p:cNvPicPr>
            <a:picLocks noChangeAspect="1" noChangeArrowheads="1"/>
          </p:cNvPicPr>
          <p:nvPr/>
        </p:nvPicPr>
        <p:blipFill>
          <a:blip r:embed="rId3"/>
          <a:srcRect l="24224"/>
          <a:stretch>
            <a:fillRect/>
          </a:stretch>
        </p:blipFill>
        <p:spPr bwMode="auto">
          <a:xfrm>
            <a:off x="228600" y="2133600"/>
            <a:ext cx="4234386" cy="41910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smtClean="0">
                <a:solidFill>
                  <a:srgbClr val="17375D"/>
                </a:solidFill>
              </a:rPr>
              <a:t>How it adds up…</a:t>
            </a:r>
            <a:endParaRPr lang="en-US" sz="5400">
              <a:solidFill>
                <a:srgbClr val="17375D"/>
              </a:solidFill>
            </a:endParaRPr>
          </a:p>
        </p:txBody>
      </p:sp>
      <p:sp>
        <p:nvSpPr>
          <p:cNvPr id="3" name="Content Placeholder 2"/>
          <p:cNvSpPr>
            <a:spLocks noGrp="1"/>
          </p:cNvSpPr>
          <p:nvPr>
            <p:ph idx="1"/>
          </p:nvPr>
        </p:nvSpPr>
        <p:spPr>
          <a:xfrm>
            <a:off x="228600" y="1905000"/>
            <a:ext cx="4267200" cy="4724400"/>
          </a:xfrm>
        </p:spPr>
        <p:txBody>
          <a:bodyPr>
            <a:normAutofit lnSpcReduction="10000"/>
          </a:bodyPr>
          <a:lstStyle/>
          <a:p>
            <a:pPr algn="ctr">
              <a:buNone/>
            </a:pPr>
            <a:r>
              <a:rPr lang="en-US" dirty="0" smtClean="0">
                <a:solidFill>
                  <a:srgbClr val="17375D"/>
                </a:solidFill>
              </a:rPr>
              <a:t>-Case Study-</a:t>
            </a:r>
          </a:p>
          <a:p>
            <a:pPr>
              <a:buNone/>
            </a:pPr>
            <a:r>
              <a:rPr lang="en-US" dirty="0" smtClean="0">
                <a:solidFill>
                  <a:srgbClr val="17375D"/>
                </a:solidFill>
              </a:rPr>
              <a:t>PDVSA-  Venezuelan Oil Producer</a:t>
            </a:r>
          </a:p>
          <a:p>
            <a:pPr>
              <a:buNone/>
            </a:pPr>
            <a:r>
              <a:rPr lang="en-US" dirty="0" smtClean="0">
                <a:solidFill>
                  <a:srgbClr val="17375D"/>
                </a:solidFill>
              </a:rPr>
              <a:t>Power Quality installation on over 150 wells over 3 years</a:t>
            </a:r>
          </a:p>
          <a:p>
            <a:pPr>
              <a:buNone/>
            </a:pPr>
            <a:r>
              <a:rPr lang="en-US" dirty="0" smtClean="0">
                <a:solidFill>
                  <a:srgbClr val="17375D"/>
                </a:solidFill>
              </a:rPr>
              <a:t>Problem:</a:t>
            </a:r>
          </a:p>
          <a:p>
            <a:pPr>
              <a:buNone/>
            </a:pPr>
            <a:r>
              <a:rPr lang="en-US" dirty="0" smtClean="0">
                <a:solidFill>
                  <a:srgbClr val="17375D"/>
                </a:solidFill>
              </a:rPr>
              <a:t>	Differed Barrel Production</a:t>
            </a:r>
          </a:p>
          <a:p>
            <a:pPr>
              <a:buNone/>
            </a:pPr>
            <a:endParaRPr lang="en-US" dirty="0"/>
          </a:p>
        </p:txBody>
      </p:sp>
      <p:pic>
        <p:nvPicPr>
          <p:cNvPr id="4" name="Picture 3" descr="PDVSA.bmp"/>
          <p:cNvPicPr>
            <a:picLocks noChangeAspect="1"/>
          </p:cNvPicPr>
          <p:nvPr/>
        </p:nvPicPr>
        <p:blipFill>
          <a:blip r:embed="rId3"/>
          <a:stretch>
            <a:fillRect/>
          </a:stretch>
        </p:blipFill>
        <p:spPr>
          <a:xfrm>
            <a:off x="4800600" y="2286000"/>
            <a:ext cx="3581400" cy="3733800"/>
          </a:xfrm>
          <a:prstGeom prst="rect">
            <a:avLst/>
          </a:prstGeom>
        </p:spPr>
      </p:pic>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smtClean="0">
                <a:solidFill>
                  <a:srgbClr val="17375D"/>
                </a:solidFill>
              </a:rPr>
              <a:t>PDVSA Differed Production</a:t>
            </a:r>
            <a:endParaRPr lang="en-US" sz="5400">
              <a:solidFill>
                <a:srgbClr val="17375D"/>
              </a:solidFill>
            </a:endParaRPr>
          </a:p>
        </p:txBody>
      </p:sp>
      <p:pic>
        <p:nvPicPr>
          <p:cNvPr id="4" name="Content Placeholder 3" descr="PDVSA Graph copy.jpg"/>
          <p:cNvPicPr>
            <a:picLocks noGrp="1" noChangeAspect="1"/>
          </p:cNvPicPr>
          <p:nvPr>
            <p:ph idx="1"/>
          </p:nvPr>
        </p:nvPicPr>
        <p:blipFill>
          <a:blip r:embed="rId3"/>
          <a:stretch>
            <a:fillRect/>
          </a:stretch>
        </p:blipFill>
        <p:spPr>
          <a:xfrm>
            <a:off x="457200" y="1981200"/>
            <a:ext cx="8153400" cy="4525963"/>
          </a:xfrm>
        </p:spPr>
      </p:pic>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solidFill>
                  <a:srgbClr val="17375D"/>
                </a:solidFill>
              </a:rPr>
              <a:t>A little walking around money…</a:t>
            </a:r>
            <a:endParaRPr lang="en-US" dirty="0">
              <a:solidFill>
                <a:srgbClr val="17375D"/>
              </a:solidFill>
            </a:endParaRPr>
          </a:p>
        </p:txBody>
      </p:sp>
      <p:sp>
        <p:nvSpPr>
          <p:cNvPr id="7" name="Content Placeholder 6"/>
          <p:cNvSpPr>
            <a:spLocks noGrp="1"/>
          </p:cNvSpPr>
          <p:nvPr>
            <p:ph sz="half" idx="1"/>
          </p:nvPr>
        </p:nvSpPr>
        <p:spPr>
          <a:xfrm>
            <a:off x="304800" y="1905000"/>
            <a:ext cx="4038600" cy="4525963"/>
          </a:xfrm>
        </p:spPr>
        <p:txBody>
          <a:bodyPr>
            <a:normAutofit/>
          </a:bodyPr>
          <a:lstStyle/>
          <a:p>
            <a:pPr>
              <a:buNone/>
            </a:pPr>
            <a:r>
              <a:rPr lang="en-US" dirty="0" smtClean="0">
                <a:solidFill>
                  <a:srgbClr val="17375D"/>
                </a:solidFill>
              </a:rPr>
              <a:t>Total Differed Barrels Eliminated-  679,652</a:t>
            </a:r>
          </a:p>
          <a:p>
            <a:pPr>
              <a:buNone/>
            </a:pPr>
            <a:r>
              <a:rPr lang="en-US" dirty="0" smtClean="0">
                <a:solidFill>
                  <a:srgbClr val="17375D"/>
                </a:solidFill>
              </a:rPr>
              <a:t>Revenue created from those barrels-</a:t>
            </a:r>
          </a:p>
          <a:p>
            <a:pPr algn="ctr">
              <a:buNone/>
            </a:pPr>
            <a:r>
              <a:rPr lang="es-CO" dirty="0" smtClean="0">
                <a:solidFill>
                  <a:srgbClr val="18721C"/>
                </a:solidFill>
              </a:rPr>
              <a:t>$49,350,540</a:t>
            </a:r>
          </a:p>
          <a:p>
            <a:pPr>
              <a:buNone/>
            </a:pPr>
            <a:r>
              <a:rPr lang="es-CO" dirty="0" err="1" smtClean="0">
                <a:solidFill>
                  <a:srgbClr val="17375D"/>
                </a:solidFill>
              </a:rPr>
              <a:t>Percentage</a:t>
            </a:r>
            <a:r>
              <a:rPr lang="es-CO" dirty="0" smtClean="0">
                <a:solidFill>
                  <a:srgbClr val="17375D"/>
                </a:solidFill>
              </a:rPr>
              <a:t> of </a:t>
            </a:r>
            <a:r>
              <a:rPr lang="es-CO" dirty="0" err="1" smtClean="0">
                <a:solidFill>
                  <a:srgbClr val="17375D"/>
                </a:solidFill>
              </a:rPr>
              <a:t>savings</a:t>
            </a:r>
            <a:r>
              <a:rPr lang="es-CO" dirty="0" smtClean="0">
                <a:solidFill>
                  <a:srgbClr val="17375D"/>
                </a:solidFill>
              </a:rPr>
              <a:t> </a:t>
            </a:r>
            <a:r>
              <a:rPr lang="es-CO" dirty="0" err="1" smtClean="0">
                <a:solidFill>
                  <a:srgbClr val="17375D"/>
                </a:solidFill>
              </a:rPr>
              <a:t>directly</a:t>
            </a:r>
            <a:r>
              <a:rPr lang="es-CO" dirty="0" smtClean="0">
                <a:solidFill>
                  <a:srgbClr val="17375D"/>
                </a:solidFill>
              </a:rPr>
              <a:t> </a:t>
            </a:r>
            <a:r>
              <a:rPr lang="es-CO" dirty="0" err="1" smtClean="0">
                <a:solidFill>
                  <a:srgbClr val="17375D"/>
                </a:solidFill>
              </a:rPr>
              <a:t>related</a:t>
            </a:r>
            <a:r>
              <a:rPr lang="es-CO" dirty="0" smtClean="0">
                <a:solidFill>
                  <a:srgbClr val="17375D"/>
                </a:solidFill>
              </a:rPr>
              <a:t> </a:t>
            </a:r>
            <a:r>
              <a:rPr lang="es-CO" dirty="0" err="1" smtClean="0">
                <a:solidFill>
                  <a:srgbClr val="17375D"/>
                </a:solidFill>
              </a:rPr>
              <a:t>to</a:t>
            </a:r>
            <a:r>
              <a:rPr lang="es-CO" dirty="0" smtClean="0">
                <a:solidFill>
                  <a:srgbClr val="17375D"/>
                </a:solidFill>
              </a:rPr>
              <a:t> PQ </a:t>
            </a:r>
            <a:r>
              <a:rPr lang="es-CO" dirty="0" err="1" smtClean="0">
                <a:solidFill>
                  <a:srgbClr val="17375D"/>
                </a:solidFill>
              </a:rPr>
              <a:t>products</a:t>
            </a:r>
            <a:r>
              <a:rPr lang="es-CO" dirty="0" smtClean="0">
                <a:solidFill>
                  <a:srgbClr val="17375D"/>
                </a:solidFill>
              </a:rPr>
              <a:t>- 65%</a:t>
            </a:r>
          </a:p>
          <a:p>
            <a:pPr algn="ctr">
              <a:buNone/>
            </a:pPr>
            <a:r>
              <a:rPr lang="es-CO" b="1" dirty="0" smtClean="0">
                <a:solidFill>
                  <a:srgbClr val="18721C"/>
                </a:solidFill>
              </a:rPr>
              <a:t>$32,500,000 </a:t>
            </a:r>
            <a:r>
              <a:rPr lang="es-CO" dirty="0" err="1" smtClean="0">
                <a:solidFill>
                  <a:srgbClr val="17375D"/>
                </a:solidFill>
              </a:rPr>
              <a:t>over</a:t>
            </a:r>
            <a:r>
              <a:rPr lang="es-CO" dirty="0" smtClean="0">
                <a:solidFill>
                  <a:srgbClr val="17375D"/>
                </a:solidFill>
              </a:rPr>
              <a:t> 3 </a:t>
            </a:r>
            <a:r>
              <a:rPr lang="es-CO" dirty="0" err="1" smtClean="0">
                <a:solidFill>
                  <a:srgbClr val="17375D"/>
                </a:solidFill>
              </a:rPr>
              <a:t>years</a:t>
            </a:r>
            <a:r>
              <a:rPr lang="es-CO" dirty="0" smtClean="0">
                <a:solidFill>
                  <a:srgbClr val="17375D"/>
                </a:solidFill>
              </a:rPr>
              <a:t>!</a:t>
            </a:r>
            <a:endParaRPr lang="en-US" b="1" dirty="0" smtClean="0">
              <a:solidFill>
                <a:srgbClr val="18721C"/>
              </a:solidFill>
            </a:endParaRPr>
          </a:p>
        </p:txBody>
      </p:sp>
      <p:graphicFrame>
        <p:nvGraphicFramePr>
          <p:cNvPr id="4" name="Table 3"/>
          <p:cNvGraphicFramePr>
            <a:graphicFrameLocks noGrp="1"/>
          </p:cNvGraphicFramePr>
          <p:nvPr/>
        </p:nvGraphicFramePr>
        <p:xfrm>
          <a:off x="4114800" y="3121703"/>
          <a:ext cx="4757740" cy="1907497"/>
        </p:xfrm>
        <a:graphic>
          <a:graphicData uri="http://schemas.openxmlformats.org/drawingml/2006/table">
            <a:tbl>
              <a:tblPr/>
              <a:tblGrid>
                <a:gridCol w="1371601"/>
                <a:gridCol w="914400"/>
                <a:gridCol w="823913"/>
                <a:gridCol w="823913"/>
                <a:gridCol w="823913"/>
              </a:tblGrid>
              <a:tr h="266773">
                <a:tc>
                  <a:txBody>
                    <a:bodyPr/>
                    <a:lstStyle/>
                    <a:p>
                      <a:pPr algn="l" rtl="0" fontAlgn="b"/>
                      <a:endParaRPr lang="en-US" sz="1800" b="0" i="0" u="none" strike="noStrike" dirty="0">
                        <a:solidFill>
                          <a:srgbClr val="FFFFFF"/>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A5A5A"/>
                    </a:solidFill>
                  </a:tcPr>
                </a:tc>
                <a:tc>
                  <a:txBody>
                    <a:bodyPr/>
                    <a:lstStyle/>
                    <a:p>
                      <a:pPr algn="ctr" rtl="0" fontAlgn="b"/>
                      <a:r>
                        <a:rPr lang="en-US" sz="1800" b="0" i="0" u="none" strike="noStrike">
                          <a:solidFill>
                            <a:srgbClr val="FFFFFF"/>
                          </a:solidFill>
                          <a:latin typeface="Calibri"/>
                        </a:rPr>
                        <a:t>2005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A5A5A"/>
                    </a:solidFill>
                  </a:tcPr>
                </a:tc>
                <a:tc>
                  <a:txBody>
                    <a:bodyPr/>
                    <a:lstStyle/>
                    <a:p>
                      <a:pPr algn="ctr" rtl="0" fontAlgn="b"/>
                      <a:r>
                        <a:rPr lang="en-US" sz="1800" b="0" i="0" u="none" strike="noStrike">
                          <a:solidFill>
                            <a:srgbClr val="FFFFFF"/>
                          </a:solidFill>
                          <a:latin typeface="Calibri"/>
                        </a:rPr>
                        <a:t>2006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A5A5A"/>
                    </a:solidFill>
                  </a:tcPr>
                </a:tc>
                <a:tc>
                  <a:txBody>
                    <a:bodyPr/>
                    <a:lstStyle/>
                    <a:p>
                      <a:pPr algn="ctr" rtl="0" fontAlgn="b"/>
                      <a:r>
                        <a:rPr lang="en-US" sz="1800" b="0" i="0" u="none" strike="noStrike">
                          <a:solidFill>
                            <a:srgbClr val="FFFFFF"/>
                          </a:solidFill>
                          <a:latin typeface="Calibri"/>
                        </a:rPr>
                        <a:t>2007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A5A5A"/>
                    </a:solidFill>
                  </a:tcPr>
                </a:tc>
                <a:tc>
                  <a:txBody>
                    <a:bodyPr/>
                    <a:lstStyle/>
                    <a:p>
                      <a:pPr algn="ctr" rtl="0" fontAlgn="b"/>
                      <a:r>
                        <a:rPr lang="en-US" sz="1800" b="0" i="0" u="none" strike="noStrike">
                          <a:solidFill>
                            <a:srgbClr val="FFFFFF"/>
                          </a:solidFill>
                          <a:latin typeface="Calibri"/>
                        </a:rPr>
                        <a:t>2008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A5A5A"/>
                    </a:solidFill>
                  </a:tcPr>
                </a:tc>
              </a:tr>
              <a:tr h="333637">
                <a:tc>
                  <a:txBody>
                    <a:bodyPr/>
                    <a:lstStyle/>
                    <a:p>
                      <a:pPr algn="l" rtl="0" fontAlgn="b"/>
                      <a:r>
                        <a:rPr lang="en-US" sz="1800" b="0" i="0" u="none" strike="noStrike">
                          <a:solidFill>
                            <a:srgbClr val="000000"/>
                          </a:solidFill>
                          <a:latin typeface="Calibri"/>
                        </a:rPr>
                        <a:t>Yearly Total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393,498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261,385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160,384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79,073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3792">
                <a:tc>
                  <a:txBody>
                    <a:bodyPr/>
                    <a:lstStyle/>
                    <a:p>
                      <a:pPr algn="l" rtl="0" fontAlgn="b"/>
                      <a:r>
                        <a:rPr lang="en-US" sz="1800" b="0" i="0" u="none" strike="noStrike">
                          <a:solidFill>
                            <a:srgbClr val="000000"/>
                          </a:solidFill>
                          <a:latin typeface="Calibri"/>
                        </a:rPr>
                        <a:t>Monthly Average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32,791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21,782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13,365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7,907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5925">
                <a:tc>
                  <a:txBody>
                    <a:bodyPr/>
                    <a:lstStyle/>
                    <a:p>
                      <a:pPr algn="l" rtl="0" fontAlgn="b"/>
                      <a:r>
                        <a:rPr lang="en-US" sz="1800" b="0" i="0" u="none" strike="noStrike">
                          <a:solidFill>
                            <a:srgbClr val="000000"/>
                          </a:solidFill>
                          <a:latin typeface="Calibri"/>
                        </a:rPr>
                        <a:t>Daily Average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1,078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716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439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0" i="0" u="none" strike="noStrike">
                          <a:solidFill>
                            <a:srgbClr val="0000FF"/>
                          </a:solidFill>
                          <a:latin typeface="Calibri"/>
                        </a:rPr>
                        <a:t>263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5925">
                <a:tc>
                  <a:txBody>
                    <a:bodyPr/>
                    <a:lstStyle/>
                    <a:p>
                      <a:pPr algn="l" rtl="0" fontAlgn="b"/>
                      <a:r>
                        <a:rPr lang="en-US" sz="1800" b="0" i="0" u="none" strike="noStrike" smtClean="0">
                          <a:solidFill>
                            <a:srgbClr val="000000"/>
                          </a:solidFill>
                          <a:latin typeface="Calibri"/>
                        </a:rPr>
                        <a:t>Barrels Saved</a:t>
                      </a:r>
                      <a:endParaRPr lang="en-US" sz="1800" b="0" i="0" u="none" strike="noStrike">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endParaRPr lang="en-US" sz="1800" b="0" i="0" u="none" strike="noStrike">
                        <a:solidFill>
                          <a:srgbClr val="0000FF"/>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1" i="0" u="none" strike="noStrike" dirty="0" smtClean="0">
                          <a:solidFill>
                            <a:srgbClr val="0000FF"/>
                          </a:solidFill>
                          <a:latin typeface="Calibri"/>
                        </a:rPr>
                        <a:t>132,113</a:t>
                      </a:r>
                      <a:endParaRPr lang="en-US" sz="1800" b="1" i="0" u="none" strike="noStrike" dirty="0">
                        <a:solidFill>
                          <a:srgbClr val="0000FF"/>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1" i="0" u="none" strike="noStrike" dirty="0" smtClean="0">
                          <a:solidFill>
                            <a:srgbClr val="0000FF"/>
                          </a:solidFill>
                          <a:latin typeface="Calibri"/>
                        </a:rPr>
                        <a:t>233,114</a:t>
                      </a:r>
                      <a:endParaRPr lang="en-US" sz="1800" b="1" i="0" u="none" strike="noStrike" dirty="0">
                        <a:solidFill>
                          <a:srgbClr val="0000FF"/>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n-US" sz="1800" b="1" i="0" u="none" strike="noStrike" dirty="0" smtClean="0">
                          <a:solidFill>
                            <a:srgbClr val="0000FF"/>
                          </a:solidFill>
                          <a:latin typeface="Calibri"/>
                        </a:rPr>
                        <a:t>314,425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4648200" y="2588303"/>
            <a:ext cx="3538918" cy="584775"/>
          </a:xfrm>
          <a:prstGeom prst="rect">
            <a:avLst/>
          </a:prstGeom>
          <a:noFill/>
        </p:spPr>
        <p:txBody>
          <a:bodyPr wrap="none" rtlCol="0">
            <a:spAutoFit/>
          </a:bodyPr>
          <a:lstStyle/>
          <a:p>
            <a:r>
              <a:rPr lang="en-US" sz="3200" b="1" smtClean="0">
                <a:solidFill>
                  <a:srgbClr val="17375D"/>
                </a:solidFill>
              </a:rPr>
              <a:t>Differed Production</a:t>
            </a:r>
            <a:endParaRPr lang="en-US" sz="3200" b="1">
              <a:solidFill>
                <a:srgbClr val="17375D"/>
              </a:solidFill>
            </a:endParaRPr>
          </a:p>
        </p:txBody>
      </p:sp>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000" b="-1000"/>
          </a:stretch>
        </a:blipFill>
        <a:effectLst/>
      </p:bgPr>
    </p:bg>
    <p:spTree>
      <p:nvGrpSpPr>
        <p:cNvPr id="1" name=""/>
        <p:cNvGrpSpPr/>
        <p:nvPr/>
      </p:nvGrpSpPr>
      <p:grpSpPr>
        <a:xfrm>
          <a:off x="0" y="0"/>
          <a:ext cx="0" cy="0"/>
          <a:chOff x="0" y="0"/>
          <a:chExt cx="0" cy="0"/>
        </a:xfrm>
      </p:grpSpPr>
      <p:sp>
        <p:nvSpPr>
          <p:cNvPr id="4" name="Subtitle 3"/>
          <p:cNvSpPr txBox="1">
            <a:spLocks/>
          </p:cNvSpPr>
          <p:nvPr/>
        </p:nvSpPr>
        <p:spPr>
          <a:xfrm>
            <a:off x="1219200" y="228600"/>
            <a:ext cx="6400800" cy="17526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8800" b="0" i="0" u="none" strike="noStrike" kern="1200" cap="none" spc="0" normalizeH="0" baseline="0" noProof="0" dirty="0" smtClean="0">
                <a:ln>
                  <a:noFill/>
                </a:ln>
                <a:solidFill>
                  <a:srgbClr val="17375D"/>
                </a:solidFill>
                <a:effectLst/>
                <a:uLnTx/>
                <a:uFillTx/>
                <a:latin typeface="+mn-lt"/>
                <a:ea typeface="+mn-ea"/>
                <a:cs typeface="+mn-cs"/>
              </a:rPr>
              <a:t>Idea # </a:t>
            </a:r>
            <a:r>
              <a:rPr lang="en-US" sz="8800" noProof="0" dirty="0" smtClean="0">
                <a:solidFill>
                  <a:srgbClr val="17375D"/>
                </a:solidFill>
              </a:rPr>
              <a:t>5</a:t>
            </a:r>
          </a:p>
          <a:p>
            <a:pPr marL="342900" marR="0" lvl="0" indent="-342900" algn="ctr" defTabSz="914400" rtl="0" eaLnBrk="1" fontAlgn="auto" latinLnBrk="0" hangingPunct="1">
              <a:lnSpc>
                <a:spcPct val="100000"/>
              </a:lnSpc>
              <a:spcBef>
                <a:spcPct val="20000"/>
              </a:spcBef>
              <a:spcAft>
                <a:spcPts val="0"/>
              </a:spcAft>
              <a:buClrTx/>
              <a:buSzTx/>
              <a:tabLst/>
              <a:defRPr/>
            </a:pPr>
            <a:endParaRPr kumimoji="0" lang="en-US" sz="8800" b="0" i="0" u="none" strike="noStrike" kern="1200" cap="none" spc="0" normalizeH="0" baseline="0" noProof="0" dirty="0">
              <a:ln>
                <a:noFill/>
              </a:ln>
              <a:solidFill>
                <a:srgbClr val="17375D"/>
              </a:solidFill>
              <a:effectLst/>
              <a:uLnTx/>
              <a:uFillTx/>
              <a:latin typeface="+mn-lt"/>
              <a:ea typeface="+mn-ea"/>
              <a:cs typeface="+mn-cs"/>
            </a:endParaRPr>
          </a:p>
        </p:txBody>
      </p:sp>
      <p:sp>
        <p:nvSpPr>
          <p:cNvPr id="5" name="Title 1"/>
          <p:cNvSpPr txBox="1">
            <a:spLocks/>
          </p:cNvSpPr>
          <p:nvPr/>
        </p:nvSpPr>
        <p:spPr>
          <a:xfrm>
            <a:off x="609600" y="5159375"/>
            <a:ext cx="7772400" cy="1470025"/>
          </a:xfrm>
          <a:prstGeom prst="rect">
            <a:avLst/>
          </a:prstGeom>
        </p:spPr>
        <p:txBody>
          <a:bodyPr vert="horz" lIns="91440" tIns="45720" rIns="91440" bIns="45720" rtlCol="0" anchor="ctr">
            <a:normAutofit fontScale="7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200" b="1" i="0" u="none" strike="noStrike" kern="1200" cap="none" spc="0" normalizeH="0" baseline="0" noProof="0" smtClean="0">
                <a:ln>
                  <a:noFill/>
                </a:ln>
                <a:solidFill>
                  <a:srgbClr val="18721C"/>
                </a:solidFill>
                <a:effectLst/>
                <a:uLnTx/>
                <a:uFillTx/>
                <a:latin typeface="+mj-lt"/>
                <a:ea typeface="+mj-ea"/>
                <a:cs typeface="+mj-cs"/>
              </a:rPr>
              <a:t>Choose Reliable Power Quality Partners</a:t>
            </a:r>
            <a:endParaRPr kumimoji="0" lang="en-US" sz="7200" b="1" i="0" u="none" strike="noStrike" kern="1200" cap="none" spc="0" normalizeH="0" baseline="0" noProof="0">
              <a:ln>
                <a:noFill/>
              </a:ln>
              <a:solidFill>
                <a:srgbClr val="18721C"/>
              </a:solidFill>
              <a:effectLst/>
              <a:uLnTx/>
              <a:uFillTx/>
              <a:latin typeface="+mj-lt"/>
              <a:ea typeface="+mj-ea"/>
              <a:cs typeface="+mj-cs"/>
            </a:endParaRPr>
          </a:p>
        </p:txBody>
      </p:sp>
      <p:pic>
        <p:nvPicPr>
          <p:cNvPr id="7" name="Picture 6" descr="tailored audit.png"/>
          <p:cNvPicPr>
            <a:picLocks noChangeAspect="1"/>
          </p:cNvPicPr>
          <p:nvPr/>
        </p:nvPicPr>
        <p:blipFill>
          <a:blip r:embed="rId4"/>
          <a:stretch>
            <a:fillRect/>
          </a:stretch>
        </p:blipFill>
        <p:spPr>
          <a:xfrm>
            <a:off x="2013388" y="1447800"/>
            <a:ext cx="4901664" cy="3676248"/>
          </a:xfrm>
          <a:prstGeom prst="rect">
            <a:avLst/>
          </a:prstGeom>
        </p:spPr>
      </p:pic>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solidFill>
                  <a:srgbClr val="17375D"/>
                </a:solidFill>
              </a:rPr>
              <a:t>Corruption isn’t just in government…</a:t>
            </a:r>
            <a:endParaRPr lang="en-US" dirty="0">
              <a:solidFill>
                <a:srgbClr val="17375D"/>
              </a:solidFill>
            </a:endParaRPr>
          </a:p>
        </p:txBody>
      </p:sp>
      <p:pic>
        <p:nvPicPr>
          <p:cNvPr id="5" name="Content Placeholder 4" descr="Blago.jpg"/>
          <p:cNvPicPr>
            <a:picLocks noGrp="1" noChangeAspect="1"/>
          </p:cNvPicPr>
          <p:nvPr>
            <p:ph sz="half" idx="1"/>
          </p:nvPr>
        </p:nvPicPr>
        <p:blipFill>
          <a:blip r:embed="rId3"/>
          <a:stretch>
            <a:fillRect/>
          </a:stretch>
        </p:blipFill>
        <p:spPr>
          <a:xfrm>
            <a:off x="4876800" y="2133600"/>
            <a:ext cx="3457575" cy="4191000"/>
          </a:xfrm>
        </p:spPr>
      </p:pic>
      <p:sp>
        <p:nvSpPr>
          <p:cNvPr id="6" name="Content Placeholder 5"/>
          <p:cNvSpPr>
            <a:spLocks noGrp="1"/>
          </p:cNvSpPr>
          <p:nvPr>
            <p:ph sz="half" idx="2"/>
          </p:nvPr>
        </p:nvSpPr>
        <p:spPr>
          <a:xfrm>
            <a:off x="457200" y="1828800"/>
            <a:ext cx="4038600" cy="4800600"/>
          </a:xfrm>
        </p:spPr>
        <p:txBody>
          <a:bodyPr>
            <a:normAutofit fontScale="92500"/>
          </a:bodyPr>
          <a:lstStyle/>
          <a:p>
            <a:pPr>
              <a:buNone/>
            </a:pPr>
            <a:r>
              <a:rPr lang="en-US" sz="3400" dirty="0" smtClean="0">
                <a:solidFill>
                  <a:srgbClr val="17375D"/>
                </a:solidFill>
              </a:rPr>
              <a:t>Power Corruption is a very real threat:</a:t>
            </a:r>
          </a:p>
          <a:p>
            <a:r>
              <a:rPr lang="en-US" sz="3400" dirty="0" smtClean="0">
                <a:solidFill>
                  <a:srgbClr val="17375D"/>
                </a:solidFill>
              </a:rPr>
              <a:t>Over/Under-Voltages</a:t>
            </a:r>
          </a:p>
          <a:p>
            <a:r>
              <a:rPr lang="en-US" sz="3400" dirty="0" smtClean="0">
                <a:solidFill>
                  <a:srgbClr val="17375D"/>
                </a:solidFill>
              </a:rPr>
              <a:t>Surges</a:t>
            </a:r>
          </a:p>
          <a:p>
            <a:r>
              <a:rPr lang="en-US" sz="3400" dirty="0" smtClean="0">
                <a:solidFill>
                  <a:srgbClr val="17375D"/>
                </a:solidFill>
              </a:rPr>
              <a:t>Outages and Sags</a:t>
            </a:r>
          </a:p>
          <a:p>
            <a:r>
              <a:rPr lang="en-US" sz="3400" dirty="0" smtClean="0">
                <a:solidFill>
                  <a:srgbClr val="17375D"/>
                </a:solidFill>
              </a:rPr>
              <a:t>Harmonics</a:t>
            </a:r>
          </a:p>
          <a:p>
            <a:r>
              <a:rPr lang="en-US" sz="3400" dirty="0" smtClean="0">
                <a:solidFill>
                  <a:srgbClr val="17375D"/>
                </a:solidFill>
              </a:rPr>
              <a:t>Line Noise</a:t>
            </a:r>
          </a:p>
          <a:p>
            <a:r>
              <a:rPr lang="en-US" sz="3400" dirty="0" smtClean="0">
                <a:solidFill>
                  <a:srgbClr val="17375D"/>
                </a:solidFill>
              </a:rPr>
              <a:t>Transients</a:t>
            </a:r>
          </a:p>
          <a:p>
            <a:endParaRPr lang="en-US" dirty="0" smtClean="0">
              <a:solidFill>
                <a:srgbClr val="17375D"/>
              </a:solidFill>
            </a:endParaRPr>
          </a:p>
          <a:p>
            <a:pPr>
              <a:buNone/>
            </a:pPr>
            <a:endParaRPr lang="en-US" dirty="0" smtClean="0">
              <a:solidFill>
                <a:srgbClr val="17375D"/>
              </a:solidFill>
            </a:endParaRPr>
          </a:p>
        </p:txBody>
      </p:sp>
    </p:spTree>
  </p:cSld>
  <p:clrMapOvr>
    <a:masterClrMapping/>
  </p:clrMapOvr>
  <p:transition>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smtClean="0">
                <a:solidFill>
                  <a:srgbClr val="17375D"/>
                </a:solidFill>
              </a:rPr>
              <a:t>Not all created equal…</a:t>
            </a:r>
            <a:endParaRPr lang="en-US" sz="5400">
              <a:solidFill>
                <a:srgbClr val="17375D"/>
              </a:solidFill>
            </a:endParaRPr>
          </a:p>
        </p:txBody>
      </p:sp>
      <p:sp>
        <p:nvSpPr>
          <p:cNvPr id="3" name="Content Placeholder 2"/>
          <p:cNvSpPr>
            <a:spLocks noGrp="1"/>
          </p:cNvSpPr>
          <p:nvPr>
            <p:ph idx="1"/>
          </p:nvPr>
        </p:nvSpPr>
        <p:spPr>
          <a:xfrm>
            <a:off x="4572000" y="1905000"/>
            <a:ext cx="4267200" cy="4724400"/>
          </a:xfrm>
        </p:spPr>
        <p:txBody>
          <a:bodyPr>
            <a:normAutofit fontScale="92500" lnSpcReduction="10000"/>
          </a:bodyPr>
          <a:lstStyle/>
          <a:p>
            <a:pPr>
              <a:buNone/>
            </a:pPr>
            <a:r>
              <a:rPr lang="en-US" dirty="0" smtClean="0">
                <a:solidFill>
                  <a:srgbClr val="17375D"/>
                </a:solidFill>
              </a:rPr>
              <a:t>Factors to consider:</a:t>
            </a:r>
          </a:p>
          <a:p>
            <a:r>
              <a:rPr lang="en-US" dirty="0" smtClean="0">
                <a:solidFill>
                  <a:srgbClr val="17375D"/>
                </a:solidFill>
              </a:rPr>
              <a:t>Industry experience</a:t>
            </a:r>
          </a:p>
          <a:p>
            <a:r>
              <a:rPr lang="en-US" dirty="0" smtClean="0">
                <a:solidFill>
                  <a:srgbClr val="17375D"/>
                </a:solidFill>
              </a:rPr>
              <a:t>Market diversification</a:t>
            </a:r>
          </a:p>
          <a:p>
            <a:r>
              <a:rPr lang="en-US" dirty="0" smtClean="0">
                <a:solidFill>
                  <a:srgbClr val="17375D"/>
                </a:solidFill>
              </a:rPr>
              <a:t>Depth of product knowledge</a:t>
            </a:r>
          </a:p>
          <a:p>
            <a:r>
              <a:rPr lang="en-US" dirty="0" smtClean="0">
                <a:solidFill>
                  <a:srgbClr val="17375D"/>
                </a:solidFill>
              </a:rPr>
              <a:t>Width of operation</a:t>
            </a:r>
          </a:p>
          <a:p>
            <a:r>
              <a:rPr lang="en-US" dirty="0" smtClean="0">
                <a:solidFill>
                  <a:srgbClr val="17375D"/>
                </a:solidFill>
              </a:rPr>
              <a:t>Broad product portfolio</a:t>
            </a:r>
          </a:p>
          <a:p>
            <a:r>
              <a:rPr lang="en-US" dirty="0" smtClean="0">
                <a:solidFill>
                  <a:srgbClr val="17375D"/>
                </a:solidFill>
              </a:rPr>
              <a:t>Service capabilities</a:t>
            </a:r>
          </a:p>
          <a:p>
            <a:r>
              <a:rPr lang="en-US" dirty="0" smtClean="0">
                <a:solidFill>
                  <a:srgbClr val="17375D"/>
                </a:solidFill>
              </a:rPr>
              <a:t>Client testimonials</a:t>
            </a:r>
            <a:endParaRPr lang="en-US" dirty="0">
              <a:solidFill>
                <a:srgbClr val="17375D"/>
              </a:solidFill>
            </a:endParaRPr>
          </a:p>
        </p:txBody>
      </p:sp>
      <p:pic>
        <p:nvPicPr>
          <p:cNvPr id="4" name="Picture 3" descr="good partners.jpg"/>
          <p:cNvPicPr>
            <a:picLocks noChangeAspect="1"/>
          </p:cNvPicPr>
          <p:nvPr/>
        </p:nvPicPr>
        <p:blipFill>
          <a:blip r:embed="rId3"/>
          <a:stretch>
            <a:fillRect/>
          </a:stretch>
        </p:blipFill>
        <p:spPr>
          <a:xfrm>
            <a:off x="381000" y="2590800"/>
            <a:ext cx="3810000" cy="3343275"/>
          </a:xfrm>
          <a:prstGeom prst="rect">
            <a:avLst/>
          </a:prstGeom>
        </p:spPr>
      </p:pic>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smtClean="0">
                <a:solidFill>
                  <a:srgbClr val="17375D"/>
                </a:solidFill>
              </a:rPr>
              <a:t>What if it breaks?</a:t>
            </a:r>
            <a:endParaRPr lang="en-US" sz="6000">
              <a:solidFill>
                <a:srgbClr val="17375D"/>
              </a:solidFill>
            </a:endParaRPr>
          </a:p>
        </p:txBody>
      </p:sp>
      <p:sp>
        <p:nvSpPr>
          <p:cNvPr id="3" name="Content Placeholder 2"/>
          <p:cNvSpPr>
            <a:spLocks noGrp="1"/>
          </p:cNvSpPr>
          <p:nvPr>
            <p:ph idx="1"/>
          </p:nvPr>
        </p:nvSpPr>
        <p:spPr>
          <a:xfrm>
            <a:off x="228600" y="1905000"/>
            <a:ext cx="4267200" cy="4724400"/>
          </a:xfrm>
        </p:spPr>
        <p:txBody>
          <a:bodyPr>
            <a:normAutofit lnSpcReduction="10000"/>
          </a:bodyPr>
          <a:lstStyle/>
          <a:p>
            <a:pPr>
              <a:buNone/>
            </a:pPr>
            <a:r>
              <a:rPr lang="en-US" dirty="0" smtClean="0">
                <a:solidFill>
                  <a:srgbClr val="17375D"/>
                </a:solidFill>
              </a:rPr>
              <a:t>Why dedicated service is essential:</a:t>
            </a:r>
          </a:p>
          <a:p>
            <a:r>
              <a:rPr lang="en-US" dirty="0" smtClean="0">
                <a:solidFill>
                  <a:srgbClr val="17375D"/>
                </a:solidFill>
              </a:rPr>
              <a:t>24/7 Customer Service</a:t>
            </a:r>
          </a:p>
          <a:p>
            <a:r>
              <a:rPr lang="en-US" dirty="0" smtClean="0">
                <a:solidFill>
                  <a:srgbClr val="17375D"/>
                </a:solidFill>
              </a:rPr>
              <a:t>Up-and-running faster</a:t>
            </a:r>
          </a:p>
          <a:p>
            <a:r>
              <a:rPr lang="en-US" dirty="0" smtClean="0">
                <a:solidFill>
                  <a:srgbClr val="17375D"/>
                </a:solidFill>
              </a:rPr>
              <a:t>Factory trained technicians</a:t>
            </a:r>
          </a:p>
          <a:p>
            <a:r>
              <a:rPr lang="en-US" dirty="0" smtClean="0">
                <a:solidFill>
                  <a:srgbClr val="17375D"/>
                </a:solidFill>
              </a:rPr>
              <a:t>Years of maintenance experience</a:t>
            </a:r>
            <a:endParaRPr lang="en-US" dirty="0">
              <a:solidFill>
                <a:srgbClr val="17375D"/>
              </a:solidFill>
            </a:endParaRPr>
          </a:p>
        </p:txBody>
      </p:sp>
      <p:pic>
        <p:nvPicPr>
          <p:cNvPr id="4" name="Picture 3" descr="service tech.jpg"/>
          <p:cNvPicPr>
            <a:picLocks noChangeAspect="1"/>
          </p:cNvPicPr>
          <p:nvPr/>
        </p:nvPicPr>
        <p:blipFill>
          <a:blip r:embed="rId3"/>
          <a:stretch>
            <a:fillRect/>
          </a:stretch>
        </p:blipFill>
        <p:spPr>
          <a:xfrm>
            <a:off x="4572000" y="2438400"/>
            <a:ext cx="4038600" cy="3657600"/>
          </a:xfrm>
          <a:prstGeom prst="rect">
            <a:avLst/>
          </a:prstGeom>
        </p:spPr>
      </p:pic>
    </p:spTree>
  </p:cSld>
  <p:clrMapOvr>
    <a:masterClrMapping/>
  </p:clrMapOvr>
  <p:transition>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17375D"/>
                </a:solidFill>
              </a:rPr>
              <a:t>Why it matters…</a:t>
            </a:r>
            <a:endParaRPr lang="en-US">
              <a:solidFill>
                <a:srgbClr val="17375D"/>
              </a:solidFill>
            </a:endParaRPr>
          </a:p>
        </p:txBody>
      </p:sp>
      <p:sp>
        <p:nvSpPr>
          <p:cNvPr id="3" name="Content Placeholder 2"/>
          <p:cNvSpPr>
            <a:spLocks noGrp="1"/>
          </p:cNvSpPr>
          <p:nvPr>
            <p:ph idx="1"/>
          </p:nvPr>
        </p:nvSpPr>
        <p:spPr>
          <a:xfrm>
            <a:off x="4724400" y="1905000"/>
            <a:ext cx="4267200" cy="4724400"/>
          </a:xfrm>
        </p:spPr>
        <p:txBody>
          <a:bodyPr>
            <a:normAutofit fontScale="77500" lnSpcReduction="20000"/>
          </a:bodyPr>
          <a:lstStyle/>
          <a:p>
            <a:pPr>
              <a:buNone/>
            </a:pPr>
            <a:r>
              <a:rPr lang="en-US" dirty="0" smtClean="0">
                <a:solidFill>
                  <a:srgbClr val="17375D"/>
                </a:solidFill>
              </a:rPr>
              <a:t>The right Power Quality partner:</a:t>
            </a:r>
          </a:p>
          <a:p>
            <a:r>
              <a:rPr lang="en-US" dirty="0" smtClean="0">
                <a:solidFill>
                  <a:srgbClr val="17375D"/>
                </a:solidFill>
              </a:rPr>
              <a:t>Continual service</a:t>
            </a:r>
          </a:p>
          <a:p>
            <a:r>
              <a:rPr lang="en-US" dirty="0" smtClean="0">
                <a:solidFill>
                  <a:srgbClr val="17375D"/>
                </a:solidFill>
              </a:rPr>
              <a:t>Longevity</a:t>
            </a:r>
          </a:p>
          <a:p>
            <a:r>
              <a:rPr lang="en-US" dirty="0" smtClean="0">
                <a:solidFill>
                  <a:srgbClr val="17375D"/>
                </a:solidFill>
              </a:rPr>
              <a:t>Consultative </a:t>
            </a:r>
          </a:p>
          <a:p>
            <a:r>
              <a:rPr lang="en-US" dirty="0" smtClean="0">
                <a:solidFill>
                  <a:srgbClr val="17375D"/>
                </a:solidFill>
              </a:rPr>
              <a:t>Systems integration</a:t>
            </a:r>
          </a:p>
          <a:p>
            <a:r>
              <a:rPr lang="en-US" dirty="0" smtClean="0">
                <a:solidFill>
                  <a:srgbClr val="17375D"/>
                </a:solidFill>
              </a:rPr>
              <a:t>Solution application techniques</a:t>
            </a:r>
          </a:p>
          <a:p>
            <a:r>
              <a:rPr lang="en-US" dirty="0" smtClean="0">
                <a:solidFill>
                  <a:srgbClr val="17375D"/>
                </a:solidFill>
              </a:rPr>
              <a:t>Return on investment</a:t>
            </a:r>
          </a:p>
          <a:p>
            <a:pPr>
              <a:buNone/>
            </a:pPr>
            <a:r>
              <a:rPr lang="en-US" sz="3300" b="1" dirty="0" smtClean="0">
                <a:solidFill>
                  <a:srgbClr val="17375D"/>
                </a:solidFill>
              </a:rPr>
              <a:t>Essentially, the right partner is dedicated to your business’ profitability.</a:t>
            </a:r>
          </a:p>
        </p:txBody>
      </p:sp>
      <p:pic>
        <p:nvPicPr>
          <p:cNvPr id="4" name="Picture 3" descr="profits up.jpg"/>
          <p:cNvPicPr>
            <a:picLocks noChangeAspect="1"/>
          </p:cNvPicPr>
          <p:nvPr/>
        </p:nvPicPr>
        <p:blipFill>
          <a:blip r:embed="rId3"/>
          <a:stretch>
            <a:fillRect/>
          </a:stretch>
        </p:blipFill>
        <p:spPr>
          <a:xfrm>
            <a:off x="304800" y="2667000"/>
            <a:ext cx="4267200" cy="3200400"/>
          </a:xfrm>
          <a:prstGeom prst="rect">
            <a:avLst/>
          </a:prstGeom>
        </p:spPr>
      </p:pic>
    </p:spTree>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799" y="1951037"/>
            <a:ext cx="5029201" cy="4525963"/>
          </a:xfrm>
        </p:spPr>
        <p:txBody>
          <a:bodyPr anchor="ctr">
            <a:normAutofit/>
          </a:bodyPr>
          <a:lstStyle/>
          <a:p>
            <a:pPr>
              <a:buNone/>
            </a:pPr>
            <a:r>
              <a:rPr lang="en-US" b="1" dirty="0" smtClean="0">
                <a:solidFill>
                  <a:srgbClr val="0D4F5F"/>
                </a:solidFill>
              </a:rPr>
              <a:t>Ways to combat the trends:</a:t>
            </a:r>
          </a:p>
          <a:p>
            <a:pPr marL="971550" lvl="1" indent="-514350">
              <a:buAutoNum type="arabicPeriod"/>
            </a:pPr>
            <a:r>
              <a:rPr lang="en-US" sz="2400" dirty="0" smtClean="0">
                <a:solidFill>
                  <a:srgbClr val="17375D"/>
                </a:solidFill>
              </a:rPr>
              <a:t>Reduce/Eliminate Downtime</a:t>
            </a:r>
          </a:p>
          <a:p>
            <a:pPr marL="971550" lvl="1" indent="-514350">
              <a:buAutoNum type="arabicPeriod"/>
            </a:pPr>
            <a:r>
              <a:rPr lang="en-US" sz="2400" dirty="0" smtClean="0">
                <a:solidFill>
                  <a:srgbClr val="17375D"/>
                </a:solidFill>
              </a:rPr>
              <a:t>Increase Protection Sensitivity</a:t>
            </a:r>
          </a:p>
          <a:p>
            <a:pPr marL="971550" lvl="1" indent="-514350">
              <a:buAutoNum type="arabicPeriod"/>
            </a:pPr>
            <a:r>
              <a:rPr lang="en-US" sz="2400" dirty="0" smtClean="0">
                <a:solidFill>
                  <a:srgbClr val="17375D"/>
                </a:solidFill>
              </a:rPr>
              <a:t>Tailored Solution Audits</a:t>
            </a:r>
          </a:p>
          <a:p>
            <a:pPr marL="971550" lvl="1" indent="-514350">
              <a:buFont typeface="Arial" pitchFamily="34" charset="0"/>
              <a:buAutoNum type="arabicPeriod"/>
            </a:pPr>
            <a:r>
              <a:rPr lang="en-US" sz="2400" dirty="0" smtClean="0">
                <a:solidFill>
                  <a:srgbClr val="17375D"/>
                </a:solidFill>
              </a:rPr>
              <a:t>Invest Intelligently</a:t>
            </a:r>
          </a:p>
          <a:p>
            <a:pPr marL="971550" lvl="1" indent="-514350">
              <a:buAutoNum type="arabicPeriod"/>
            </a:pPr>
            <a:r>
              <a:rPr lang="en-US" sz="2400" dirty="0" smtClean="0">
                <a:solidFill>
                  <a:srgbClr val="17375D"/>
                </a:solidFill>
              </a:rPr>
              <a:t>Choose Reliable Power Quality Partners</a:t>
            </a:r>
          </a:p>
          <a:p>
            <a:pPr>
              <a:buNone/>
            </a:pPr>
            <a:endParaRPr lang="en-US" dirty="0">
              <a:solidFill>
                <a:srgbClr val="0D4F5F"/>
              </a:solidFill>
            </a:endParaRPr>
          </a:p>
        </p:txBody>
      </p:sp>
      <p:sp>
        <p:nvSpPr>
          <p:cNvPr id="4" name="Rectangle 3"/>
          <p:cNvSpPr/>
          <p:nvPr/>
        </p:nvSpPr>
        <p:spPr>
          <a:xfrm>
            <a:off x="1143000" y="339804"/>
            <a:ext cx="7086600" cy="1107996"/>
          </a:xfrm>
          <a:prstGeom prst="rect">
            <a:avLst/>
          </a:prstGeom>
          <a:noFill/>
        </p:spPr>
        <p:txBody>
          <a:bodyPr wrap="square" lIns="91440" tIns="45720" rIns="91440" bIns="45720">
            <a:spAutoFit/>
          </a:bodyPr>
          <a:lstStyle/>
          <a:p>
            <a:pPr algn="ctr"/>
            <a:r>
              <a:rPr lang="en-US" sz="6600" b="1" spc="300" smtClean="0">
                <a:ln w="11430" cmpd="sng">
                  <a:solidFill>
                    <a:schemeClr val="accent1">
                      <a:tint val="10000"/>
                    </a:schemeClr>
                  </a:solidFill>
                  <a:prstDash val="solid"/>
                  <a:miter lim="800000"/>
                </a:ln>
                <a:solidFill>
                  <a:srgbClr val="0D4F5F"/>
                </a:solidFill>
                <a:effectLst>
                  <a:glow rad="45500">
                    <a:schemeClr val="accent1">
                      <a:satMod val="220000"/>
                      <a:alpha val="35000"/>
                    </a:schemeClr>
                  </a:glow>
                </a:effectLst>
              </a:rPr>
              <a:t>A Bright Idea…</a:t>
            </a:r>
            <a:endParaRPr lang="en-US" sz="6600" b="1" cap="none" spc="300">
              <a:ln w="11430" cmpd="sng">
                <a:solidFill>
                  <a:schemeClr val="accent1">
                    <a:tint val="10000"/>
                  </a:schemeClr>
                </a:solidFill>
                <a:prstDash val="solid"/>
                <a:miter lim="800000"/>
              </a:ln>
              <a:solidFill>
                <a:srgbClr val="0D4F5F"/>
              </a:solidFill>
              <a:effectLst>
                <a:glow rad="45500">
                  <a:schemeClr val="accent1">
                    <a:satMod val="220000"/>
                    <a:alpha val="35000"/>
                  </a:schemeClr>
                </a:glow>
              </a:effectLst>
            </a:endParaRPr>
          </a:p>
        </p:txBody>
      </p:sp>
      <p:pic>
        <p:nvPicPr>
          <p:cNvPr id="6" name="Picture 5" descr="bright idea.jpg"/>
          <p:cNvPicPr>
            <a:picLocks noChangeAspect="1"/>
          </p:cNvPicPr>
          <p:nvPr/>
        </p:nvPicPr>
        <p:blipFill>
          <a:blip r:embed="rId3"/>
          <a:stretch>
            <a:fillRect/>
          </a:stretch>
        </p:blipFill>
        <p:spPr>
          <a:xfrm>
            <a:off x="5410200" y="2133600"/>
            <a:ext cx="2971801" cy="4200425"/>
          </a:xfrm>
          <a:prstGeom prst="rect">
            <a:avLst/>
          </a:prstGeom>
        </p:spPr>
      </p:pic>
    </p:spTree>
  </p:cSld>
  <p:clrMapOvr>
    <a:masterClrMapping/>
  </p:clrMapOvr>
  <p:transition>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0008"/>
          <p:cNvPicPr>
            <a:picLocks noChangeAspect="1" noChangeArrowheads="1"/>
          </p:cNvPicPr>
          <p:nvPr/>
        </p:nvPicPr>
        <p:blipFill>
          <a:blip r:embed="rId3">
            <a:lum bright="-17000"/>
          </a:blip>
          <a:srcRect/>
          <a:stretch>
            <a:fillRect/>
          </a:stretch>
        </p:blipFill>
        <p:spPr bwMode="auto">
          <a:xfrm>
            <a:off x="1143000" y="1905000"/>
            <a:ext cx="6934200" cy="4457700"/>
          </a:xfrm>
          <a:prstGeom prst="rect">
            <a:avLst/>
          </a:prstGeom>
          <a:blipFill dpi="0" rotWithShape="1">
            <a:blip r:embed="rId4">
              <a:alphaModFix amt="87000"/>
              <a:lum bright="-17000"/>
            </a:blip>
            <a:srcRect/>
            <a:tile tx="0" ty="0" sx="100000" sy="100000" flip="none" algn="tl"/>
          </a:blipFill>
          <a:ln w="9525">
            <a:noFill/>
            <a:miter lim="800000"/>
            <a:headEnd/>
            <a:tailEnd/>
          </a:ln>
        </p:spPr>
      </p:pic>
      <p:sp>
        <p:nvSpPr>
          <p:cNvPr id="2" name="Title 1"/>
          <p:cNvSpPr>
            <a:spLocks noGrp="1"/>
          </p:cNvSpPr>
          <p:nvPr>
            <p:ph type="title"/>
          </p:nvPr>
        </p:nvSpPr>
        <p:spPr/>
        <p:txBody>
          <a:bodyPr>
            <a:normAutofit/>
          </a:bodyPr>
          <a:lstStyle/>
          <a:p>
            <a:r>
              <a:rPr lang="en-US" sz="4800" dirty="0" smtClean="0">
                <a:solidFill>
                  <a:srgbClr val="17375D"/>
                </a:solidFill>
              </a:rPr>
              <a:t>A word from our sponsors…</a:t>
            </a:r>
            <a:endParaRPr lang="en-US" sz="4800" dirty="0">
              <a:solidFill>
                <a:srgbClr val="17375D"/>
              </a:solidFill>
            </a:endParaRPr>
          </a:p>
        </p:txBody>
      </p:sp>
      <p:pic>
        <p:nvPicPr>
          <p:cNvPr id="4" name="Picture 4" descr="ECS fw-bk&amp;bl"/>
          <p:cNvPicPr>
            <a:picLocks noChangeAspect="1" noChangeArrowheads="1"/>
          </p:cNvPicPr>
          <p:nvPr/>
        </p:nvPicPr>
        <p:blipFill>
          <a:blip r:embed="rId5"/>
          <a:srcRect/>
          <a:stretch>
            <a:fillRect/>
          </a:stretch>
        </p:blipFill>
        <p:spPr bwMode="auto">
          <a:xfrm>
            <a:off x="1143000" y="2971800"/>
            <a:ext cx="6934200" cy="1728788"/>
          </a:xfrm>
          <a:prstGeom prst="rect">
            <a:avLst/>
          </a:prstGeom>
          <a:noFill/>
          <a:ln w="9525">
            <a:noFill/>
            <a:miter lim="800000"/>
            <a:headEnd/>
            <a:tailEnd/>
          </a:ln>
        </p:spPr>
      </p:pic>
      <p:sp>
        <p:nvSpPr>
          <p:cNvPr id="5" name="TextBox 4"/>
          <p:cNvSpPr txBox="1"/>
          <p:nvPr/>
        </p:nvSpPr>
        <p:spPr>
          <a:xfrm>
            <a:off x="381000" y="4953000"/>
            <a:ext cx="8458200" cy="1077218"/>
          </a:xfrm>
          <a:prstGeom prst="rect">
            <a:avLst/>
          </a:prstGeom>
          <a:noFill/>
        </p:spPr>
        <p:txBody>
          <a:bodyPr wrap="square" rtlCol="0">
            <a:spAutoFit/>
          </a:bodyPr>
          <a:lstStyle/>
          <a:p>
            <a:pPr algn="ctr"/>
            <a:r>
              <a:rPr lang="en-US" sz="3200" b="1" dirty="0" smtClean="0">
                <a:solidFill>
                  <a:schemeClr val="bg1">
                    <a:lumMod val="85000"/>
                  </a:schemeClr>
                </a:solidFill>
              </a:rPr>
              <a:t>Your global Power Quality consultant </a:t>
            </a:r>
          </a:p>
          <a:p>
            <a:pPr algn="ctr"/>
            <a:r>
              <a:rPr lang="en-US" sz="3200" b="1" dirty="0" smtClean="0">
                <a:solidFill>
                  <a:schemeClr val="bg1">
                    <a:lumMod val="85000"/>
                  </a:schemeClr>
                </a:solidFill>
              </a:rPr>
              <a:t>for over 20 years…</a:t>
            </a:r>
            <a:endParaRPr lang="en-US" sz="3200" b="1" dirty="0">
              <a:solidFill>
                <a:schemeClr val="bg1">
                  <a:lumMod val="85000"/>
                </a:schemeClr>
              </a:solidFill>
            </a:endParaRPr>
          </a:p>
        </p:txBody>
      </p:sp>
    </p:spTree>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17375D"/>
                </a:solidFill>
              </a:rPr>
              <a:t>Your only choice for Power Quality…</a:t>
            </a:r>
            <a:endParaRPr lang="en-US" dirty="0">
              <a:solidFill>
                <a:srgbClr val="17375D"/>
              </a:solidFill>
            </a:endParaRPr>
          </a:p>
        </p:txBody>
      </p:sp>
      <p:sp>
        <p:nvSpPr>
          <p:cNvPr id="3" name="Content Placeholder 2"/>
          <p:cNvSpPr>
            <a:spLocks noGrp="1"/>
          </p:cNvSpPr>
          <p:nvPr>
            <p:ph idx="1"/>
          </p:nvPr>
        </p:nvSpPr>
        <p:spPr>
          <a:xfrm>
            <a:off x="228600" y="4343400"/>
            <a:ext cx="8610600" cy="2286000"/>
          </a:xfrm>
        </p:spPr>
        <p:txBody>
          <a:bodyPr>
            <a:normAutofit fontScale="92500" lnSpcReduction="20000"/>
          </a:bodyPr>
          <a:lstStyle/>
          <a:p>
            <a:pPr algn="ctr">
              <a:buNone/>
            </a:pPr>
            <a:r>
              <a:rPr lang="en-US" dirty="0" smtClean="0">
                <a:solidFill>
                  <a:srgbClr val="17375D"/>
                </a:solidFill>
              </a:rPr>
              <a:t>There’s only one place where you can find over 20 years of industry expertise across the planet, a vast network of manufacturers’ products, systems integrator power consultants, a dedicated service division and a commitment to integrity, urgency, reliability and service.</a:t>
            </a:r>
            <a:endParaRPr lang="en-US" dirty="0">
              <a:solidFill>
                <a:srgbClr val="17375D"/>
              </a:solidFill>
            </a:endParaRPr>
          </a:p>
        </p:txBody>
      </p:sp>
      <p:pic>
        <p:nvPicPr>
          <p:cNvPr id="5" name="Picture 4" descr="ADistributionMapUSA"/>
          <p:cNvPicPr>
            <a:picLocks noChangeAspect="1" noChangeArrowheads="1"/>
          </p:cNvPicPr>
          <p:nvPr/>
        </p:nvPicPr>
        <p:blipFill>
          <a:blip r:embed="rId3"/>
          <a:srcRect/>
          <a:stretch>
            <a:fillRect/>
          </a:stretch>
        </p:blipFill>
        <p:spPr bwMode="auto">
          <a:xfrm>
            <a:off x="228600" y="1905000"/>
            <a:ext cx="3276600" cy="2438399"/>
          </a:xfrm>
          <a:prstGeom prst="rect">
            <a:avLst/>
          </a:prstGeom>
          <a:noFill/>
          <a:ln w="9525">
            <a:noFill/>
            <a:miter lim="800000"/>
            <a:headEnd/>
            <a:tailEnd/>
          </a:ln>
        </p:spPr>
      </p:pic>
      <p:pic>
        <p:nvPicPr>
          <p:cNvPr id="6" name="Picture 4" descr="ADistributionMapSAmer"/>
          <p:cNvPicPr>
            <a:picLocks noChangeAspect="1" noChangeArrowheads="1"/>
          </p:cNvPicPr>
          <p:nvPr/>
        </p:nvPicPr>
        <p:blipFill>
          <a:blip r:embed="rId4"/>
          <a:srcRect/>
          <a:stretch>
            <a:fillRect/>
          </a:stretch>
        </p:blipFill>
        <p:spPr bwMode="auto">
          <a:xfrm>
            <a:off x="3505200" y="1905000"/>
            <a:ext cx="2695751" cy="2438401"/>
          </a:xfrm>
          <a:prstGeom prst="rect">
            <a:avLst/>
          </a:prstGeom>
          <a:noFill/>
          <a:ln w="9525">
            <a:noFill/>
            <a:miter lim="800000"/>
            <a:headEnd/>
            <a:tailEnd/>
          </a:ln>
        </p:spPr>
      </p:pic>
      <p:grpSp>
        <p:nvGrpSpPr>
          <p:cNvPr id="7" name="Group 4"/>
          <p:cNvGrpSpPr>
            <a:grpSpLocks/>
          </p:cNvGrpSpPr>
          <p:nvPr/>
        </p:nvGrpSpPr>
        <p:grpSpPr bwMode="auto">
          <a:xfrm>
            <a:off x="6096000" y="1905000"/>
            <a:ext cx="2819400" cy="2438400"/>
            <a:chOff x="340" y="981"/>
            <a:chExt cx="2633" cy="2505"/>
          </a:xfrm>
        </p:grpSpPr>
        <p:pic>
          <p:nvPicPr>
            <p:cNvPr id="8" name="Picture 5" descr="ADistributionMapAsia"/>
            <p:cNvPicPr>
              <a:picLocks noChangeAspect="1" noChangeArrowheads="1"/>
            </p:cNvPicPr>
            <p:nvPr/>
          </p:nvPicPr>
          <p:blipFill>
            <a:blip r:embed="rId5"/>
            <a:srcRect/>
            <a:stretch>
              <a:fillRect/>
            </a:stretch>
          </p:blipFill>
          <p:spPr bwMode="auto">
            <a:xfrm>
              <a:off x="340" y="981"/>
              <a:ext cx="2633" cy="2505"/>
            </a:xfrm>
            <a:prstGeom prst="rect">
              <a:avLst/>
            </a:prstGeom>
            <a:noFill/>
            <a:ln w="9525">
              <a:noFill/>
              <a:miter lim="800000"/>
              <a:headEnd/>
              <a:tailEnd/>
            </a:ln>
          </p:spPr>
        </p:pic>
        <p:sp>
          <p:nvSpPr>
            <p:cNvPr id="9" name="Oval 6"/>
            <p:cNvSpPr>
              <a:spLocks noChangeArrowheads="1"/>
            </p:cNvSpPr>
            <p:nvPr/>
          </p:nvSpPr>
          <p:spPr bwMode="auto">
            <a:xfrm>
              <a:off x="2066" y="2215"/>
              <a:ext cx="60" cy="44"/>
            </a:xfrm>
            <a:prstGeom prst="ellipse">
              <a:avLst/>
            </a:prstGeom>
            <a:solidFill>
              <a:srgbClr val="FF3300"/>
            </a:solidFill>
            <a:ln w="9525">
              <a:solidFill>
                <a:schemeClr val="tx1"/>
              </a:solidFill>
              <a:round/>
              <a:headEnd/>
              <a:tailEnd/>
            </a:ln>
          </p:spPr>
          <p:txBody>
            <a:bodyPr wrap="none" anchor="ctr"/>
            <a:lstStyle/>
            <a:p>
              <a:pPr algn="ctr" eaLnBrk="0" hangingPunct="0"/>
              <a:endParaRPr lang="en-US"/>
            </a:p>
          </p:txBody>
        </p:sp>
      </p:grpSp>
    </p:spTree>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rgbClr val="17375D"/>
                </a:solidFill>
              </a:rPr>
              <a:t>Experience is everything…</a:t>
            </a:r>
            <a:endParaRPr lang="en-US" sz="4800" dirty="0">
              <a:solidFill>
                <a:srgbClr val="17375D"/>
              </a:solidFill>
            </a:endParaRPr>
          </a:p>
        </p:txBody>
      </p:sp>
      <p:sp>
        <p:nvSpPr>
          <p:cNvPr id="3" name="Content Placeholder 2"/>
          <p:cNvSpPr>
            <a:spLocks noGrp="1"/>
          </p:cNvSpPr>
          <p:nvPr>
            <p:ph idx="1"/>
          </p:nvPr>
        </p:nvSpPr>
        <p:spPr>
          <a:xfrm>
            <a:off x="304800" y="1905000"/>
            <a:ext cx="4267200" cy="4648200"/>
          </a:xfrm>
        </p:spPr>
        <p:txBody>
          <a:bodyPr>
            <a:normAutofit fontScale="92500" lnSpcReduction="20000"/>
          </a:bodyPr>
          <a:lstStyle/>
          <a:p>
            <a:r>
              <a:rPr lang="en-US" dirty="0" smtClean="0">
                <a:solidFill>
                  <a:srgbClr val="17375D"/>
                </a:solidFill>
              </a:rPr>
              <a:t>22 years in Power Quality</a:t>
            </a:r>
          </a:p>
          <a:p>
            <a:r>
              <a:rPr lang="en-US" dirty="0" smtClean="0">
                <a:solidFill>
                  <a:srgbClr val="17375D"/>
                </a:solidFill>
              </a:rPr>
              <a:t>4 continents</a:t>
            </a:r>
          </a:p>
          <a:p>
            <a:r>
              <a:rPr lang="en-US" dirty="0" smtClean="0">
                <a:solidFill>
                  <a:srgbClr val="17375D"/>
                </a:solidFill>
              </a:rPr>
              <a:t>Over 100 industries</a:t>
            </a:r>
          </a:p>
          <a:p>
            <a:r>
              <a:rPr lang="en-US" dirty="0" smtClean="0">
                <a:solidFill>
                  <a:srgbClr val="17375D"/>
                </a:solidFill>
              </a:rPr>
              <a:t>50 countries</a:t>
            </a:r>
          </a:p>
          <a:p>
            <a:r>
              <a:rPr lang="en-US" dirty="0" smtClean="0">
                <a:solidFill>
                  <a:srgbClr val="17375D"/>
                </a:solidFill>
              </a:rPr>
              <a:t>Setting industry standards with UL, ANSI, and IEEE</a:t>
            </a:r>
          </a:p>
          <a:p>
            <a:r>
              <a:rPr lang="en-US" altLang="zh-CN" dirty="0" smtClean="0">
                <a:solidFill>
                  <a:srgbClr val="17375D"/>
                </a:solidFill>
                <a:ea typeface="华文细黑"/>
                <a:cs typeface="华文细黑"/>
              </a:rPr>
              <a:t>Best Client Value SPD Supplier in the </a:t>
            </a:r>
            <a:r>
              <a:rPr lang="en-US" altLang="zh-CN" sz="3000" dirty="0" smtClean="0">
                <a:solidFill>
                  <a:srgbClr val="17375D"/>
                </a:solidFill>
                <a:ea typeface="华文细黑"/>
                <a:cs typeface="华文细黑"/>
              </a:rPr>
              <a:t>US</a:t>
            </a:r>
            <a:r>
              <a:rPr lang="en-US" altLang="zh-CN" sz="2600" dirty="0" smtClean="0">
                <a:solidFill>
                  <a:srgbClr val="17375D"/>
                </a:solidFill>
                <a:ea typeface="华文细黑"/>
                <a:cs typeface="华文细黑"/>
              </a:rPr>
              <a:t> (Frost &amp; Sullivan) –</a:t>
            </a:r>
            <a:r>
              <a:rPr lang="en-US" altLang="zh-CN" dirty="0" smtClean="0">
                <a:solidFill>
                  <a:srgbClr val="17375D"/>
                </a:solidFill>
                <a:ea typeface="华文细黑"/>
                <a:cs typeface="华文细黑"/>
              </a:rPr>
              <a:t> </a:t>
            </a:r>
            <a:r>
              <a:rPr lang="en-US" altLang="zh-CN" sz="2800" dirty="0" smtClean="0">
                <a:solidFill>
                  <a:srgbClr val="17375D"/>
                </a:solidFill>
                <a:ea typeface="华文细黑"/>
                <a:cs typeface="华文细黑"/>
              </a:rPr>
              <a:t>2004 &amp; 2006</a:t>
            </a:r>
            <a:endParaRPr lang="zh-CN" altLang="en-US" dirty="0" smtClean="0">
              <a:solidFill>
                <a:srgbClr val="17375D"/>
              </a:solidFill>
              <a:ea typeface="华文细黑"/>
              <a:cs typeface="华文细黑"/>
            </a:endParaRPr>
          </a:p>
          <a:p>
            <a:endParaRPr lang="en-US" dirty="0" smtClean="0">
              <a:solidFill>
                <a:srgbClr val="17375D"/>
              </a:solidFill>
            </a:endParaRPr>
          </a:p>
          <a:p>
            <a:endParaRPr lang="en-US" dirty="0">
              <a:solidFill>
                <a:srgbClr val="17375D"/>
              </a:solidFill>
            </a:endParaRPr>
          </a:p>
        </p:txBody>
      </p:sp>
      <p:pic>
        <p:nvPicPr>
          <p:cNvPr id="128002" name="Picture 2" descr="C:\Users\Mserver\Desktop\Work Stuff\Pics\165_9140.JPG"/>
          <p:cNvPicPr>
            <a:picLocks noChangeAspect="1" noChangeArrowheads="1"/>
          </p:cNvPicPr>
          <p:nvPr/>
        </p:nvPicPr>
        <p:blipFill>
          <a:blip r:embed="rId3"/>
          <a:srcRect/>
          <a:stretch>
            <a:fillRect/>
          </a:stretch>
        </p:blipFill>
        <p:spPr bwMode="auto">
          <a:xfrm>
            <a:off x="4495800" y="2133600"/>
            <a:ext cx="4263366" cy="4267200"/>
          </a:xfrm>
          <a:prstGeom prst="rect">
            <a:avLst/>
          </a:prstGeom>
          <a:noFill/>
        </p:spPr>
      </p:pic>
      <p:pic>
        <p:nvPicPr>
          <p:cNvPr id="5" name="Picture 4" descr="UL1449 v2"/>
          <p:cNvPicPr>
            <a:picLocks noChangeAspect="1" noChangeArrowheads="1"/>
          </p:cNvPicPr>
          <p:nvPr/>
        </p:nvPicPr>
        <p:blipFill>
          <a:blip r:embed="rId4"/>
          <a:srcRect/>
          <a:stretch>
            <a:fillRect/>
          </a:stretch>
        </p:blipFill>
        <p:spPr bwMode="auto">
          <a:xfrm>
            <a:off x="6324600" y="6019800"/>
            <a:ext cx="763836" cy="609600"/>
          </a:xfrm>
          <a:prstGeom prst="rect">
            <a:avLst/>
          </a:prstGeom>
          <a:noFill/>
          <a:ln w="9525">
            <a:noFill/>
            <a:miter lim="800000"/>
            <a:headEnd/>
            <a:tailEnd/>
          </a:ln>
        </p:spPr>
      </p:pic>
      <p:pic>
        <p:nvPicPr>
          <p:cNvPr id="6" name="Picture 5" descr="IEEE"/>
          <p:cNvPicPr>
            <a:picLocks noChangeAspect="1" noChangeArrowheads="1"/>
          </p:cNvPicPr>
          <p:nvPr/>
        </p:nvPicPr>
        <p:blipFill>
          <a:blip r:embed="rId5"/>
          <a:srcRect/>
          <a:stretch>
            <a:fillRect/>
          </a:stretch>
        </p:blipFill>
        <p:spPr bwMode="auto">
          <a:xfrm>
            <a:off x="5791200" y="6019800"/>
            <a:ext cx="552965" cy="609600"/>
          </a:xfrm>
          <a:prstGeom prst="rect">
            <a:avLst/>
          </a:prstGeom>
          <a:noFill/>
          <a:ln w="9525">
            <a:noFill/>
            <a:miter lim="800000"/>
            <a:headEnd/>
            <a:tailEnd/>
          </a:ln>
        </p:spPr>
      </p:pic>
      <p:pic>
        <p:nvPicPr>
          <p:cNvPr id="7" name="Picture 7" descr="ANSI"/>
          <p:cNvPicPr>
            <a:picLocks noChangeAspect="1" noChangeArrowheads="1"/>
          </p:cNvPicPr>
          <p:nvPr/>
        </p:nvPicPr>
        <p:blipFill>
          <a:blip r:embed="rId6"/>
          <a:srcRect/>
          <a:stretch>
            <a:fillRect/>
          </a:stretch>
        </p:blipFill>
        <p:spPr bwMode="auto">
          <a:xfrm>
            <a:off x="7086600" y="6019800"/>
            <a:ext cx="735913" cy="609600"/>
          </a:xfrm>
          <a:prstGeom prst="rect">
            <a:avLst/>
          </a:prstGeom>
          <a:noFill/>
          <a:ln w="9525">
            <a:noFill/>
            <a:miter lim="800000"/>
            <a:headEnd/>
            <a:tailEnd/>
          </a:ln>
        </p:spPr>
      </p:pic>
    </p:spTree>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17375D"/>
                </a:solidFill>
              </a:rPr>
              <a:t>Having great solutions helps too…</a:t>
            </a:r>
            <a:endParaRPr lang="en-US" dirty="0">
              <a:solidFill>
                <a:srgbClr val="17375D"/>
              </a:solidFill>
            </a:endParaRPr>
          </a:p>
        </p:txBody>
      </p:sp>
      <p:sp>
        <p:nvSpPr>
          <p:cNvPr id="3" name="Content Placeholder 2"/>
          <p:cNvSpPr>
            <a:spLocks noGrp="1"/>
          </p:cNvSpPr>
          <p:nvPr>
            <p:ph idx="1"/>
          </p:nvPr>
        </p:nvSpPr>
        <p:spPr>
          <a:xfrm>
            <a:off x="228600" y="1905000"/>
            <a:ext cx="4191000" cy="4724400"/>
          </a:xfrm>
        </p:spPr>
        <p:txBody>
          <a:bodyPr>
            <a:normAutofit fontScale="92500" lnSpcReduction="10000"/>
          </a:bodyPr>
          <a:lstStyle/>
          <a:p>
            <a:r>
              <a:rPr lang="en-US" dirty="0" smtClean="0">
                <a:solidFill>
                  <a:srgbClr val="17375D"/>
                </a:solidFill>
              </a:rPr>
              <a:t>Uninterruptible Power Supply Systems</a:t>
            </a:r>
          </a:p>
          <a:p>
            <a:r>
              <a:rPr lang="en-US" dirty="0" smtClean="0">
                <a:solidFill>
                  <a:srgbClr val="17375D"/>
                </a:solidFill>
              </a:rPr>
              <a:t>Lightning Protection Systems</a:t>
            </a:r>
          </a:p>
          <a:p>
            <a:r>
              <a:rPr lang="en-US" dirty="0" smtClean="0">
                <a:solidFill>
                  <a:srgbClr val="17375D"/>
                </a:solidFill>
              </a:rPr>
              <a:t>10-Mode Surge Protective Devices</a:t>
            </a:r>
          </a:p>
          <a:p>
            <a:r>
              <a:rPr lang="en-US" dirty="0" smtClean="0">
                <a:solidFill>
                  <a:srgbClr val="17375D"/>
                </a:solidFill>
              </a:rPr>
              <a:t>Power Factor Correction Capacitors</a:t>
            </a:r>
          </a:p>
          <a:p>
            <a:r>
              <a:rPr lang="en-US" dirty="0" smtClean="0">
                <a:solidFill>
                  <a:srgbClr val="17375D"/>
                </a:solidFill>
              </a:rPr>
              <a:t>Harmonic Mitigation Filters</a:t>
            </a:r>
          </a:p>
          <a:p>
            <a:endParaRPr lang="en-US" dirty="0"/>
          </a:p>
        </p:txBody>
      </p:sp>
      <p:pic>
        <p:nvPicPr>
          <p:cNvPr id="131074" name="Picture 2" descr="International Surge Suppression"/>
          <p:cNvPicPr>
            <a:picLocks noChangeAspect="1" noChangeArrowheads="1"/>
          </p:cNvPicPr>
          <p:nvPr/>
        </p:nvPicPr>
        <p:blipFill>
          <a:blip r:embed="rId3"/>
          <a:srcRect/>
          <a:stretch>
            <a:fillRect/>
          </a:stretch>
        </p:blipFill>
        <p:spPr bwMode="auto">
          <a:xfrm>
            <a:off x="4502150" y="-296863"/>
            <a:ext cx="1447800" cy="628651"/>
          </a:xfrm>
          <a:prstGeom prst="rect">
            <a:avLst/>
          </a:prstGeom>
          <a:noFill/>
        </p:spPr>
      </p:pic>
      <p:pic>
        <p:nvPicPr>
          <p:cNvPr id="131076" name="Picture 4" descr="International Surge Suppression"/>
          <p:cNvPicPr>
            <a:picLocks noChangeAspect="1" noChangeArrowheads="1"/>
          </p:cNvPicPr>
          <p:nvPr/>
        </p:nvPicPr>
        <p:blipFill>
          <a:blip r:embed="rId3"/>
          <a:srcRect/>
          <a:stretch>
            <a:fillRect/>
          </a:stretch>
        </p:blipFill>
        <p:spPr bwMode="auto">
          <a:xfrm>
            <a:off x="4502150" y="-296863"/>
            <a:ext cx="1447800" cy="628651"/>
          </a:xfrm>
          <a:prstGeom prst="rect">
            <a:avLst/>
          </a:prstGeom>
          <a:noFill/>
        </p:spPr>
      </p:pic>
      <p:pic>
        <p:nvPicPr>
          <p:cNvPr id="131078" name="Picture 6" descr="International Surge Suppression"/>
          <p:cNvPicPr>
            <a:picLocks noChangeAspect="1" noChangeArrowheads="1"/>
          </p:cNvPicPr>
          <p:nvPr/>
        </p:nvPicPr>
        <p:blipFill>
          <a:blip r:embed="rId3"/>
          <a:srcRect/>
          <a:stretch>
            <a:fillRect/>
          </a:stretch>
        </p:blipFill>
        <p:spPr bwMode="auto">
          <a:xfrm>
            <a:off x="4502150" y="-296863"/>
            <a:ext cx="1447800" cy="628651"/>
          </a:xfrm>
          <a:prstGeom prst="rect">
            <a:avLst/>
          </a:prstGeom>
          <a:noFill/>
        </p:spPr>
      </p:pic>
      <p:pic>
        <p:nvPicPr>
          <p:cNvPr id="131080" name="Picture 8" descr="http://www.ecsintl.com/wpscripts/blank.gif"/>
          <p:cNvPicPr>
            <a:picLocks noChangeAspect="1" noChangeArrowheads="1"/>
          </p:cNvPicPr>
          <p:nvPr/>
        </p:nvPicPr>
        <p:blipFill>
          <a:blip r:embed="rId3"/>
          <a:srcRect/>
          <a:stretch>
            <a:fillRect/>
          </a:stretch>
        </p:blipFill>
        <p:spPr bwMode="auto">
          <a:xfrm>
            <a:off x="4502150" y="-296863"/>
            <a:ext cx="1485900" cy="628651"/>
          </a:xfrm>
          <a:prstGeom prst="rect">
            <a:avLst/>
          </a:prstGeom>
          <a:noFill/>
        </p:spPr>
      </p:pic>
      <p:grpSp>
        <p:nvGrpSpPr>
          <p:cNvPr id="8" name="Group 7"/>
          <p:cNvGrpSpPr/>
          <p:nvPr/>
        </p:nvGrpSpPr>
        <p:grpSpPr>
          <a:xfrm>
            <a:off x="4191000" y="2514600"/>
            <a:ext cx="4572000" cy="2971800"/>
            <a:chOff x="4038600" y="2819400"/>
            <a:chExt cx="4953000" cy="2362200"/>
          </a:xfrm>
        </p:grpSpPr>
        <p:pic>
          <p:nvPicPr>
            <p:cNvPr id="9" name="Picture 9"/>
            <p:cNvPicPr>
              <a:picLocks noChangeAspect="1" noChangeArrowheads="1"/>
            </p:cNvPicPr>
            <p:nvPr/>
          </p:nvPicPr>
          <p:blipFill>
            <a:blip r:embed="rId4" cstate="print"/>
            <a:srcRect/>
            <a:stretch>
              <a:fillRect/>
            </a:stretch>
          </p:blipFill>
          <p:spPr bwMode="auto">
            <a:xfrm>
              <a:off x="6553200" y="2819400"/>
              <a:ext cx="2438400" cy="1057359"/>
            </a:xfrm>
            <a:prstGeom prst="rect">
              <a:avLst/>
            </a:prstGeom>
            <a:noFill/>
            <a:ln w="9525">
              <a:noFill/>
              <a:miter lim="800000"/>
              <a:headEnd/>
              <a:tailEnd/>
            </a:ln>
            <a:effectLst/>
          </p:spPr>
        </p:pic>
        <p:pic>
          <p:nvPicPr>
            <p:cNvPr id="10" name="Picture 10"/>
            <p:cNvPicPr>
              <a:picLocks noChangeAspect="1" noChangeArrowheads="1"/>
            </p:cNvPicPr>
            <p:nvPr/>
          </p:nvPicPr>
          <p:blipFill>
            <a:blip r:embed="rId5"/>
            <a:srcRect/>
            <a:stretch>
              <a:fillRect/>
            </a:stretch>
          </p:blipFill>
          <p:spPr bwMode="auto">
            <a:xfrm>
              <a:off x="4038600" y="2819400"/>
              <a:ext cx="2560320" cy="1066800"/>
            </a:xfrm>
            <a:prstGeom prst="rect">
              <a:avLst/>
            </a:prstGeom>
            <a:noFill/>
            <a:ln w="9525">
              <a:noFill/>
              <a:miter lim="800000"/>
              <a:headEnd/>
              <a:tailEnd/>
            </a:ln>
            <a:effectLst/>
          </p:spPr>
        </p:pic>
        <p:pic>
          <p:nvPicPr>
            <p:cNvPr id="11" name="Picture 11"/>
            <p:cNvPicPr>
              <a:picLocks noChangeAspect="1" noChangeArrowheads="1"/>
            </p:cNvPicPr>
            <p:nvPr/>
          </p:nvPicPr>
          <p:blipFill>
            <a:blip r:embed="rId6"/>
            <a:srcRect/>
            <a:stretch>
              <a:fillRect/>
            </a:stretch>
          </p:blipFill>
          <p:spPr bwMode="auto">
            <a:xfrm>
              <a:off x="4038600" y="3886200"/>
              <a:ext cx="2590800" cy="1295400"/>
            </a:xfrm>
            <a:prstGeom prst="rect">
              <a:avLst/>
            </a:prstGeom>
            <a:noFill/>
            <a:ln w="9525">
              <a:noFill/>
              <a:miter lim="800000"/>
              <a:headEnd/>
              <a:tailEnd/>
            </a:ln>
            <a:effectLst/>
          </p:spPr>
        </p:pic>
        <p:pic>
          <p:nvPicPr>
            <p:cNvPr id="12" name="Picture 12"/>
            <p:cNvPicPr>
              <a:picLocks noChangeAspect="1" noChangeArrowheads="1"/>
            </p:cNvPicPr>
            <p:nvPr/>
          </p:nvPicPr>
          <p:blipFill>
            <a:blip r:embed="rId7"/>
            <a:srcRect r="5430" b="5882"/>
            <a:stretch>
              <a:fillRect/>
            </a:stretch>
          </p:blipFill>
          <p:spPr bwMode="auto">
            <a:xfrm>
              <a:off x="6629400" y="3886200"/>
              <a:ext cx="2362200" cy="1295400"/>
            </a:xfrm>
            <a:prstGeom prst="rect">
              <a:avLst/>
            </a:prstGeom>
            <a:noFill/>
            <a:ln w="9525">
              <a:noFill/>
              <a:miter lim="800000"/>
              <a:headEnd/>
              <a:tailEnd/>
            </a:ln>
            <a:effectLst/>
          </p:spPr>
        </p:pic>
      </p:grpSp>
    </p:spTree>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17375D"/>
                </a:solidFill>
              </a:rPr>
              <a:t>As does being able to service them…</a:t>
            </a:r>
            <a:endParaRPr lang="en-US" dirty="0">
              <a:solidFill>
                <a:srgbClr val="17375D"/>
              </a:solidFill>
            </a:endParaRPr>
          </a:p>
        </p:txBody>
      </p:sp>
      <p:sp>
        <p:nvSpPr>
          <p:cNvPr id="3" name="Content Placeholder 2"/>
          <p:cNvSpPr>
            <a:spLocks noGrp="1"/>
          </p:cNvSpPr>
          <p:nvPr>
            <p:ph idx="1"/>
          </p:nvPr>
        </p:nvSpPr>
        <p:spPr>
          <a:xfrm>
            <a:off x="4572000" y="1905000"/>
            <a:ext cx="4343400" cy="4525963"/>
          </a:xfrm>
        </p:spPr>
        <p:txBody>
          <a:bodyPr>
            <a:normAutofit fontScale="92500" lnSpcReduction="10000"/>
          </a:bodyPr>
          <a:lstStyle/>
          <a:p>
            <a:pPr>
              <a:buNone/>
            </a:pPr>
            <a:r>
              <a:rPr lang="en-US" dirty="0" smtClean="0">
                <a:solidFill>
                  <a:srgbClr val="17375D"/>
                </a:solidFill>
              </a:rPr>
              <a:t>Service Department:</a:t>
            </a:r>
          </a:p>
          <a:p>
            <a:r>
              <a:rPr lang="en-US" dirty="0" smtClean="0">
                <a:solidFill>
                  <a:srgbClr val="17375D"/>
                </a:solidFill>
              </a:rPr>
              <a:t>Avg. 15 years experience</a:t>
            </a:r>
          </a:p>
          <a:p>
            <a:r>
              <a:rPr lang="en-US" dirty="0" smtClean="0">
                <a:solidFill>
                  <a:srgbClr val="17375D"/>
                </a:solidFill>
              </a:rPr>
              <a:t>Preventative maintenance</a:t>
            </a:r>
          </a:p>
          <a:p>
            <a:r>
              <a:rPr lang="en-US" dirty="0" smtClean="0">
                <a:solidFill>
                  <a:srgbClr val="17375D"/>
                </a:solidFill>
              </a:rPr>
              <a:t>Installation</a:t>
            </a:r>
          </a:p>
          <a:p>
            <a:r>
              <a:rPr lang="en-US" dirty="0" smtClean="0">
                <a:solidFill>
                  <a:srgbClr val="17375D"/>
                </a:solidFill>
              </a:rPr>
              <a:t>Repairs</a:t>
            </a:r>
          </a:p>
          <a:p>
            <a:r>
              <a:rPr lang="en-US" dirty="0" smtClean="0">
                <a:solidFill>
                  <a:srgbClr val="17375D"/>
                </a:solidFill>
              </a:rPr>
              <a:t>Corrective service calls</a:t>
            </a:r>
          </a:p>
          <a:p>
            <a:r>
              <a:rPr lang="en-US" dirty="0" smtClean="0">
                <a:solidFill>
                  <a:srgbClr val="17375D"/>
                </a:solidFill>
              </a:rPr>
              <a:t>Service plans</a:t>
            </a:r>
          </a:p>
          <a:p>
            <a:r>
              <a:rPr lang="en-US" dirty="0" smtClean="0">
                <a:solidFill>
                  <a:srgbClr val="17375D"/>
                </a:solidFill>
              </a:rPr>
              <a:t>Site Audits</a:t>
            </a:r>
          </a:p>
          <a:p>
            <a:endParaRPr lang="en-US" dirty="0" smtClean="0"/>
          </a:p>
        </p:txBody>
      </p:sp>
      <p:pic>
        <p:nvPicPr>
          <p:cNvPr id="207874" name="Picture 2" descr="C:\Users\Mserver\Desktop\Work Stuff\Pics\PICT1232.JPG"/>
          <p:cNvPicPr>
            <a:picLocks noChangeAspect="1" noChangeArrowheads="1"/>
          </p:cNvPicPr>
          <p:nvPr/>
        </p:nvPicPr>
        <p:blipFill>
          <a:blip r:embed="rId3" cstate="print"/>
          <a:srcRect/>
          <a:stretch>
            <a:fillRect/>
          </a:stretch>
        </p:blipFill>
        <p:spPr bwMode="auto">
          <a:xfrm>
            <a:off x="304800" y="2133600"/>
            <a:ext cx="4189966" cy="4267200"/>
          </a:xfrm>
          <a:prstGeom prst="rect">
            <a:avLst/>
          </a:prstGeom>
          <a:noFill/>
        </p:spPr>
      </p:pic>
    </p:spTree>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49362"/>
          </a:xfrm>
        </p:spPr>
        <p:txBody>
          <a:bodyPr/>
          <a:lstStyle/>
          <a:p>
            <a:r>
              <a:rPr lang="en-US" dirty="0" smtClean="0">
                <a:solidFill>
                  <a:srgbClr val="17375D"/>
                </a:solidFill>
              </a:rPr>
              <a:t>What sets us apart…</a:t>
            </a:r>
            <a:endParaRPr lang="en-US" dirty="0">
              <a:solidFill>
                <a:srgbClr val="17375D"/>
              </a:solidFill>
            </a:endParaRPr>
          </a:p>
        </p:txBody>
      </p:sp>
      <p:sp>
        <p:nvSpPr>
          <p:cNvPr id="3" name="Content Placeholder 2"/>
          <p:cNvSpPr>
            <a:spLocks noGrp="1"/>
          </p:cNvSpPr>
          <p:nvPr>
            <p:ph idx="1"/>
          </p:nvPr>
        </p:nvSpPr>
        <p:spPr>
          <a:xfrm>
            <a:off x="228600" y="1905000"/>
            <a:ext cx="4648200" cy="4724400"/>
          </a:xfrm>
        </p:spPr>
        <p:txBody>
          <a:bodyPr>
            <a:normAutofit fontScale="70000" lnSpcReduction="20000"/>
          </a:bodyPr>
          <a:lstStyle/>
          <a:p>
            <a:r>
              <a:rPr lang="en-US" sz="4000" dirty="0" smtClean="0">
                <a:solidFill>
                  <a:srgbClr val="17375D"/>
                </a:solidFill>
              </a:rPr>
              <a:t>Systems integrators</a:t>
            </a:r>
          </a:p>
          <a:p>
            <a:r>
              <a:rPr lang="en-US" sz="4000" dirty="0" smtClean="0">
                <a:solidFill>
                  <a:srgbClr val="17375D"/>
                </a:solidFill>
              </a:rPr>
              <a:t>Providing tailored solutions</a:t>
            </a:r>
          </a:p>
          <a:p>
            <a:r>
              <a:rPr lang="en-US" sz="4000" dirty="0" smtClean="0">
                <a:solidFill>
                  <a:srgbClr val="17375D"/>
                </a:solidFill>
              </a:rPr>
              <a:t>UPS systems up to 1 Megawatt of back-up power</a:t>
            </a:r>
          </a:p>
          <a:p>
            <a:r>
              <a:rPr lang="en-US" sz="4000" dirty="0" smtClean="0">
                <a:solidFill>
                  <a:srgbClr val="17375D"/>
                </a:solidFill>
              </a:rPr>
              <a:t>SPDs with 25 year warranty (including lightning damage)</a:t>
            </a:r>
          </a:p>
          <a:p>
            <a:r>
              <a:rPr lang="en-US" sz="4000" dirty="0" smtClean="0">
                <a:solidFill>
                  <a:srgbClr val="17375D"/>
                </a:solidFill>
              </a:rPr>
              <a:t>Industry best product networks</a:t>
            </a:r>
          </a:p>
          <a:p>
            <a:r>
              <a:rPr lang="en-US" sz="4000" dirty="0" smtClean="0">
                <a:solidFill>
                  <a:srgbClr val="17375D"/>
                </a:solidFill>
              </a:rPr>
              <a:t>Dedicated service department</a:t>
            </a:r>
          </a:p>
          <a:p>
            <a:endParaRPr lang="en-US" dirty="0"/>
          </a:p>
        </p:txBody>
      </p:sp>
      <p:pic>
        <p:nvPicPr>
          <p:cNvPr id="208898" name="Picture 2"/>
          <p:cNvPicPr>
            <a:picLocks noChangeAspect="1" noChangeArrowheads="1"/>
          </p:cNvPicPr>
          <p:nvPr/>
        </p:nvPicPr>
        <p:blipFill>
          <a:blip r:embed="rId3"/>
          <a:srcRect/>
          <a:stretch>
            <a:fillRect/>
          </a:stretch>
        </p:blipFill>
        <p:spPr bwMode="auto">
          <a:xfrm>
            <a:off x="4800600" y="2667000"/>
            <a:ext cx="4114800" cy="3200400"/>
          </a:xfrm>
          <a:prstGeom prst="rect">
            <a:avLst/>
          </a:prstGeom>
          <a:noFill/>
          <a:ln w="9525">
            <a:noFill/>
            <a:miter lim="800000"/>
            <a:headEnd/>
            <a:tailEnd/>
          </a:ln>
          <a:effectLst/>
        </p:spPr>
      </p:pic>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7375D"/>
                </a:solidFill>
              </a:rPr>
              <a:t>Corrupted Power is expensive…</a:t>
            </a:r>
            <a:endParaRPr lang="en-US" dirty="0">
              <a:solidFill>
                <a:srgbClr val="17375D"/>
              </a:solidFill>
            </a:endParaRPr>
          </a:p>
        </p:txBody>
      </p:sp>
      <p:sp>
        <p:nvSpPr>
          <p:cNvPr id="3" name="Content Placeholder 2"/>
          <p:cNvSpPr>
            <a:spLocks noGrp="1"/>
          </p:cNvSpPr>
          <p:nvPr>
            <p:ph sz="half" idx="1"/>
          </p:nvPr>
        </p:nvSpPr>
        <p:spPr>
          <a:xfrm>
            <a:off x="304800" y="1905000"/>
            <a:ext cx="4191000" cy="4525963"/>
          </a:xfrm>
        </p:spPr>
        <p:txBody>
          <a:bodyPr/>
          <a:lstStyle/>
          <a:p>
            <a:pPr>
              <a:buNone/>
            </a:pPr>
            <a:r>
              <a:rPr lang="en-US" dirty="0" smtClean="0">
                <a:solidFill>
                  <a:srgbClr val="17375D"/>
                </a:solidFill>
              </a:rPr>
              <a:t>It costs your company through:</a:t>
            </a:r>
          </a:p>
          <a:p>
            <a:r>
              <a:rPr lang="en-US" dirty="0" smtClean="0">
                <a:solidFill>
                  <a:srgbClr val="17375D"/>
                </a:solidFill>
              </a:rPr>
              <a:t>Productivity Loss</a:t>
            </a:r>
          </a:p>
          <a:p>
            <a:r>
              <a:rPr lang="en-US" dirty="0" smtClean="0">
                <a:solidFill>
                  <a:srgbClr val="17375D"/>
                </a:solidFill>
              </a:rPr>
              <a:t>Lost Wages</a:t>
            </a:r>
          </a:p>
          <a:p>
            <a:r>
              <a:rPr lang="en-US" dirty="0" smtClean="0">
                <a:solidFill>
                  <a:srgbClr val="17375D"/>
                </a:solidFill>
              </a:rPr>
              <a:t>Data Loss and Corruption</a:t>
            </a:r>
          </a:p>
          <a:p>
            <a:r>
              <a:rPr lang="en-US" dirty="0" smtClean="0">
                <a:solidFill>
                  <a:srgbClr val="17375D"/>
                </a:solidFill>
              </a:rPr>
              <a:t>Equipment Malfunction</a:t>
            </a:r>
          </a:p>
          <a:p>
            <a:r>
              <a:rPr lang="en-US" dirty="0" smtClean="0">
                <a:solidFill>
                  <a:srgbClr val="17375D"/>
                </a:solidFill>
              </a:rPr>
              <a:t>Equipment Damage</a:t>
            </a:r>
          </a:p>
          <a:p>
            <a:r>
              <a:rPr lang="en-US" dirty="0" smtClean="0">
                <a:solidFill>
                  <a:srgbClr val="17375D"/>
                </a:solidFill>
              </a:rPr>
              <a:t>Maintenance and Repair outside your Budget!</a:t>
            </a:r>
          </a:p>
          <a:p>
            <a:endParaRPr lang="en-US" dirty="0"/>
          </a:p>
        </p:txBody>
      </p:sp>
      <p:pic>
        <p:nvPicPr>
          <p:cNvPr id="5" name="Picture 4" descr="costs.jpg"/>
          <p:cNvPicPr>
            <a:picLocks noChangeAspect="1"/>
          </p:cNvPicPr>
          <p:nvPr/>
        </p:nvPicPr>
        <p:blipFill>
          <a:blip r:embed="rId3"/>
          <a:stretch>
            <a:fillRect/>
          </a:stretch>
        </p:blipFill>
        <p:spPr>
          <a:xfrm>
            <a:off x="4810894" y="2133600"/>
            <a:ext cx="3875906" cy="4267200"/>
          </a:xfrm>
          <a:prstGeom prst="rect">
            <a:avLst/>
          </a:prstGeom>
        </p:spPr>
      </p:pic>
    </p:spTree>
  </p:cSld>
  <p:clrMapOvr>
    <a:masterClrMapping/>
  </p:clrMapOvr>
  <p:transition>
    <p:rand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rgbClr val="17375D"/>
                </a:solidFill>
              </a:rPr>
              <a:t>Our mission…</a:t>
            </a:r>
            <a:endParaRPr lang="en-US" sz="4800" dirty="0">
              <a:solidFill>
                <a:srgbClr val="17375D"/>
              </a:solidFill>
            </a:endParaRPr>
          </a:p>
        </p:txBody>
      </p:sp>
      <p:sp>
        <p:nvSpPr>
          <p:cNvPr id="3" name="Content Placeholder 2"/>
          <p:cNvSpPr>
            <a:spLocks noGrp="1"/>
          </p:cNvSpPr>
          <p:nvPr>
            <p:ph idx="1"/>
          </p:nvPr>
        </p:nvSpPr>
        <p:spPr>
          <a:xfrm>
            <a:off x="457200" y="1600200"/>
            <a:ext cx="8229600" cy="2895599"/>
          </a:xfrm>
        </p:spPr>
        <p:txBody>
          <a:bodyPr>
            <a:normAutofit fontScale="70000" lnSpcReduction="20000"/>
          </a:bodyPr>
          <a:lstStyle/>
          <a:p>
            <a:pPr>
              <a:buNone/>
            </a:pPr>
            <a:endParaRPr lang="en-US" dirty="0" smtClean="0">
              <a:solidFill>
                <a:srgbClr val="17375D"/>
              </a:solidFill>
            </a:endParaRPr>
          </a:p>
          <a:p>
            <a:pPr>
              <a:buNone/>
            </a:pPr>
            <a:r>
              <a:rPr lang="en-US" dirty="0" smtClean="0">
                <a:solidFill>
                  <a:srgbClr val="17375D"/>
                </a:solidFill>
              </a:rPr>
              <a:t>To provide cutting edge power efficiency solutions to our customers thereby increasing their overall profitability by decreasing overhead costs related to power quality issues. Through our commitment to provide </a:t>
            </a:r>
            <a:r>
              <a:rPr lang="en-US" b="1" dirty="0" smtClean="0">
                <a:solidFill>
                  <a:srgbClr val="17375D"/>
                </a:solidFill>
              </a:rPr>
              <a:t>E</a:t>
            </a:r>
            <a:r>
              <a:rPr lang="en-US" dirty="0" smtClean="0">
                <a:solidFill>
                  <a:srgbClr val="17375D"/>
                </a:solidFill>
              </a:rPr>
              <a:t>xceptional </a:t>
            </a:r>
            <a:r>
              <a:rPr lang="en-US" b="1" dirty="0" smtClean="0">
                <a:solidFill>
                  <a:srgbClr val="17375D"/>
                </a:solidFill>
              </a:rPr>
              <a:t>C</a:t>
            </a:r>
            <a:r>
              <a:rPr lang="en-US" dirty="0" smtClean="0">
                <a:solidFill>
                  <a:srgbClr val="17375D"/>
                </a:solidFill>
              </a:rPr>
              <a:t>ustomer </a:t>
            </a:r>
            <a:r>
              <a:rPr lang="en-US" b="1" dirty="0" smtClean="0">
                <a:solidFill>
                  <a:srgbClr val="17375D"/>
                </a:solidFill>
              </a:rPr>
              <a:t>S</a:t>
            </a:r>
            <a:r>
              <a:rPr lang="en-US" dirty="0" smtClean="0">
                <a:solidFill>
                  <a:srgbClr val="17375D"/>
                </a:solidFill>
              </a:rPr>
              <a:t>ervice by emphasizing the integrity, urgency and reliability required to conduct business in today's world, we strive to create global partnerships which help to perpetuate future business propositions.</a:t>
            </a:r>
            <a:endParaRPr lang="en-US" dirty="0">
              <a:solidFill>
                <a:srgbClr val="17375D"/>
              </a:solidFill>
            </a:endParaRPr>
          </a:p>
        </p:txBody>
      </p:sp>
      <p:pic>
        <p:nvPicPr>
          <p:cNvPr id="209922" name="Picture 2" descr="C:\Users\Mserver\Desktop\Work Stuff\Pics\China2k7 179.jpg"/>
          <p:cNvPicPr>
            <a:picLocks noChangeAspect="1" noChangeArrowheads="1"/>
          </p:cNvPicPr>
          <p:nvPr/>
        </p:nvPicPr>
        <p:blipFill>
          <a:blip r:embed="rId3" cstate="print"/>
          <a:srcRect t="7811" b="21889"/>
          <a:stretch>
            <a:fillRect/>
          </a:stretch>
        </p:blipFill>
        <p:spPr bwMode="auto">
          <a:xfrm>
            <a:off x="2286000" y="4114800"/>
            <a:ext cx="4625058" cy="2438400"/>
          </a:xfrm>
          <a:prstGeom prst="rect">
            <a:avLst/>
          </a:prstGeom>
          <a:noFill/>
        </p:spPr>
      </p:pic>
    </p:spTree>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7375D"/>
                </a:solidFill>
              </a:rPr>
              <a:t>Who we’ve helped…</a:t>
            </a:r>
            <a:endParaRPr lang="en-US" dirty="0">
              <a:solidFill>
                <a:srgbClr val="17375D"/>
              </a:solidFill>
            </a:endParaRPr>
          </a:p>
        </p:txBody>
      </p:sp>
      <p:sp>
        <p:nvSpPr>
          <p:cNvPr id="3" name="Content Placeholder 2"/>
          <p:cNvSpPr>
            <a:spLocks noGrp="1"/>
          </p:cNvSpPr>
          <p:nvPr>
            <p:ph idx="1"/>
          </p:nvPr>
        </p:nvSpPr>
        <p:spPr>
          <a:xfrm>
            <a:off x="457200" y="1981200"/>
            <a:ext cx="8229600" cy="4525963"/>
          </a:xfrm>
        </p:spPr>
        <p:txBody>
          <a:bodyPr>
            <a:normAutofit lnSpcReduction="10000"/>
          </a:bodyPr>
          <a:lstStyle/>
          <a:p>
            <a:pPr>
              <a:buNone/>
            </a:pPr>
            <a:r>
              <a:rPr lang="en-US" dirty="0" smtClean="0">
                <a:solidFill>
                  <a:srgbClr val="17375D"/>
                </a:solidFill>
              </a:rPr>
              <a:t>Power quality has been our industry for over 20 years, but our business has always been increasing our clients’ profitability.</a:t>
            </a:r>
          </a:p>
          <a:p>
            <a:pPr>
              <a:buNone/>
            </a:pPr>
            <a:r>
              <a:rPr lang="en-US" dirty="0" smtClean="0">
                <a:solidFill>
                  <a:srgbClr val="17375D"/>
                </a:solidFill>
              </a:rPr>
              <a:t>By minimizing downtime and lowering overhead, we have successfully helped the following companies, and countless others, increase their bottom line:</a:t>
            </a:r>
          </a:p>
          <a:p>
            <a:pPr>
              <a:buNone/>
            </a:pPr>
            <a:r>
              <a:rPr lang="en-US" dirty="0" smtClean="0">
                <a:solidFill>
                  <a:srgbClr val="17375D"/>
                </a:solidFill>
              </a:rPr>
              <a:t>Coca-Cola, BMW, Chevron, Miller Breweries, US Steel, Pan American Energy, PDVSA, U.S. Navy</a:t>
            </a:r>
          </a:p>
        </p:txBody>
      </p:sp>
    </p:spTree>
  </p:cSld>
  <p:clrMapOvr>
    <a:masterClrMapping/>
  </p:clrMapOvr>
  <p:transition>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17375D"/>
                </a:solidFill>
              </a:rPr>
              <a:t>What can we do for you?</a:t>
            </a:r>
            <a:endParaRPr lang="en-US" dirty="0">
              <a:solidFill>
                <a:srgbClr val="17375D"/>
              </a:solidFill>
            </a:endParaRPr>
          </a:p>
        </p:txBody>
      </p:sp>
      <p:sp>
        <p:nvSpPr>
          <p:cNvPr id="3" name="Content Placeholder 2"/>
          <p:cNvSpPr>
            <a:spLocks noGrp="1"/>
          </p:cNvSpPr>
          <p:nvPr>
            <p:ph idx="1"/>
          </p:nvPr>
        </p:nvSpPr>
        <p:spPr>
          <a:xfrm>
            <a:off x="228600" y="4114800"/>
            <a:ext cx="8686800" cy="2514600"/>
          </a:xfrm>
        </p:spPr>
        <p:txBody>
          <a:bodyPr>
            <a:normAutofit fontScale="77500" lnSpcReduction="20000"/>
          </a:bodyPr>
          <a:lstStyle/>
          <a:p>
            <a:pPr algn="ctr">
              <a:buNone/>
            </a:pPr>
            <a:r>
              <a:rPr lang="en-US" dirty="0" smtClean="0">
                <a:solidFill>
                  <a:srgbClr val="17375D"/>
                </a:solidFill>
              </a:rPr>
              <a:t>Schedule a Power Quality Audit today to find how your equipment is stealing from you…</a:t>
            </a:r>
          </a:p>
          <a:p>
            <a:pPr algn="ctr">
              <a:buNone/>
            </a:pPr>
            <a:endParaRPr lang="en-US" dirty="0" smtClean="0">
              <a:solidFill>
                <a:srgbClr val="17375D"/>
              </a:solidFill>
            </a:endParaRPr>
          </a:p>
          <a:p>
            <a:pPr algn="ctr">
              <a:buNone/>
            </a:pPr>
            <a:r>
              <a:rPr lang="en-US" dirty="0" smtClean="0">
                <a:solidFill>
                  <a:srgbClr val="17375D"/>
                </a:solidFill>
              </a:rPr>
              <a:t>If we can’t find anything to help you fix, the consultation is on us.</a:t>
            </a:r>
          </a:p>
          <a:p>
            <a:pPr algn="ctr">
              <a:buNone/>
            </a:pPr>
            <a:endParaRPr lang="en-US" dirty="0" smtClean="0">
              <a:solidFill>
                <a:srgbClr val="17375D"/>
              </a:solidFill>
            </a:endParaRPr>
          </a:p>
          <a:p>
            <a:pPr algn="ctr">
              <a:buNone/>
            </a:pPr>
            <a:r>
              <a:rPr lang="en-US" dirty="0" smtClean="0">
                <a:solidFill>
                  <a:srgbClr val="17375D"/>
                </a:solidFill>
              </a:rPr>
              <a:t>It’s a win-win situation.</a:t>
            </a:r>
            <a:endParaRPr lang="en-US" dirty="0">
              <a:solidFill>
                <a:srgbClr val="17375D"/>
              </a:solidFill>
            </a:endParaRPr>
          </a:p>
        </p:txBody>
      </p:sp>
      <p:pic>
        <p:nvPicPr>
          <p:cNvPr id="6" name="Picture 5" descr="Logo Caps.jpg"/>
          <p:cNvPicPr>
            <a:picLocks noChangeAspect="1"/>
          </p:cNvPicPr>
          <p:nvPr/>
        </p:nvPicPr>
        <p:blipFill>
          <a:blip r:embed="rId3"/>
          <a:stretch>
            <a:fillRect/>
          </a:stretch>
        </p:blipFill>
        <p:spPr>
          <a:xfrm>
            <a:off x="1295400" y="2156460"/>
            <a:ext cx="6721522" cy="165354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257800"/>
            <a:ext cx="7772400" cy="1470025"/>
          </a:xfrm>
        </p:spPr>
        <p:txBody>
          <a:bodyPr>
            <a:normAutofit/>
          </a:bodyPr>
          <a:lstStyle/>
          <a:p>
            <a:r>
              <a:rPr lang="en-US" sz="7200" b="1" smtClean="0">
                <a:solidFill>
                  <a:schemeClr val="accent2">
                    <a:lumMod val="75000"/>
                  </a:schemeClr>
                </a:solidFill>
              </a:rPr>
              <a:t>Costs of Downtime</a:t>
            </a:r>
            <a:endParaRPr lang="en-US" sz="7200" b="1">
              <a:solidFill>
                <a:schemeClr val="accent2">
                  <a:lumMod val="75000"/>
                </a:schemeClr>
              </a:solidFill>
            </a:endParaRPr>
          </a:p>
        </p:txBody>
      </p:sp>
      <p:sp>
        <p:nvSpPr>
          <p:cNvPr id="4" name="Subtitle 3"/>
          <p:cNvSpPr>
            <a:spLocks noGrp="1"/>
          </p:cNvSpPr>
          <p:nvPr>
            <p:ph type="subTitle" idx="1"/>
          </p:nvPr>
        </p:nvSpPr>
        <p:spPr>
          <a:xfrm>
            <a:off x="1219200" y="228600"/>
            <a:ext cx="6400800" cy="1752600"/>
          </a:xfrm>
        </p:spPr>
        <p:txBody>
          <a:bodyPr>
            <a:normAutofit/>
          </a:bodyPr>
          <a:lstStyle/>
          <a:p>
            <a:r>
              <a:rPr lang="en-US" sz="8800" smtClean="0">
                <a:solidFill>
                  <a:srgbClr val="17375D"/>
                </a:solidFill>
              </a:rPr>
              <a:t>Trend # 2</a:t>
            </a:r>
            <a:endParaRPr lang="en-US" sz="8800">
              <a:solidFill>
                <a:srgbClr val="17375D"/>
              </a:solidFill>
            </a:endParaRPr>
          </a:p>
        </p:txBody>
      </p:sp>
      <p:pic>
        <p:nvPicPr>
          <p:cNvPr id="5" name="Picture 4" descr="downtime frustration.jpg"/>
          <p:cNvPicPr>
            <a:picLocks noChangeAspect="1"/>
          </p:cNvPicPr>
          <p:nvPr/>
        </p:nvPicPr>
        <p:blipFill>
          <a:blip r:embed="rId4"/>
          <a:stretch>
            <a:fillRect/>
          </a:stretch>
        </p:blipFill>
        <p:spPr>
          <a:xfrm>
            <a:off x="1752600" y="1676400"/>
            <a:ext cx="5486400" cy="3657600"/>
          </a:xfrm>
          <a:prstGeom prst="rect">
            <a:avLst/>
          </a:prstGeom>
        </p:spPr>
      </p:pic>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6354762"/>
          </a:xfrm>
        </p:spPr>
        <p:txBody>
          <a:bodyPr>
            <a:normAutofit/>
          </a:bodyPr>
          <a:lstStyle/>
          <a:p>
            <a:r>
              <a:rPr lang="en-US" sz="6600" smtClean="0">
                <a:solidFill>
                  <a:schemeClr val="accent2">
                    <a:lumMod val="50000"/>
                  </a:schemeClr>
                </a:solidFill>
              </a:rPr>
              <a:t>This Slide Is Currently Unavailable…</a:t>
            </a:r>
            <a:br>
              <a:rPr lang="en-US" sz="6600" smtClean="0">
                <a:solidFill>
                  <a:schemeClr val="accent2">
                    <a:lumMod val="50000"/>
                  </a:schemeClr>
                </a:solidFill>
              </a:rPr>
            </a:br>
            <a:r>
              <a:rPr lang="en-US" sz="6600" smtClean="0">
                <a:solidFill>
                  <a:schemeClr val="accent2">
                    <a:lumMod val="50000"/>
                  </a:schemeClr>
                </a:solidFill>
              </a:rPr>
              <a:t>Please Try Again Later…</a:t>
            </a:r>
            <a:endParaRPr lang="en-US" sz="6600">
              <a:solidFill>
                <a:schemeClr val="accent2">
                  <a:lumMod val="50000"/>
                </a:schemeClr>
              </a:solidFill>
            </a:endParaRPr>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19324</TotalTime>
  <Words>7250</Words>
  <Application>Microsoft Office PowerPoint</Application>
  <PresentationFormat>On-screen Show (4:3)</PresentationFormat>
  <Paragraphs>705</Paragraphs>
  <Slides>72</Slides>
  <Notes>72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72</vt:i4>
      </vt:variant>
    </vt:vector>
  </HeadingPairs>
  <TitlesOfParts>
    <vt:vector size="74" baseType="lpstr">
      <vt:lpstr>Office Theme</vt:lpstr>
      <vt:lpstr>Chart</vt:lpstr>
      <vt:lpstr>        Costly Technological Trends   Threatening Your Business Investment</vt:lpstr>
      <vt:lpstr>Areas Covered</vt:lpstr>
      <vt:lpstr>Areas Covered (cont.)</vt:lpstr>
      <vt:lpstr>Power</vt:lpstr>
      <vt:lpstr>Industry Overview</vt:lpstr>
      <vt:lpstr>Corruption isn’t just in government…</vt:lpstr>
      <vt:lpstr>Corrupted Power is expensive…</vt:lpstr>
      <vt:lpstr>Costs of Downtime</vt:lpstr>
      <vt:lpstr>This Slide Is Currently Unavailable… Please Try Again Later…</vt:lpstr>
      <vt:lpstr>This Slide Is Currently Unavailable… Please Try Again Later…</vt:lpstr>
      <vt:lpstr>What it’s made of…</vt:lpstr>
      <vt:lpstr>Where it all begins…</vt:lpstr>
      <vt:lpstr>What it’s costing You each hour…</vt:lpstr>
      <vt:lpstr>Why it’s a problem for You…</vt:lpstr>
      <vt:lpstr>Let’s add up Your costs…</vt:lpstr>
      <vt:lpstr>Slide 16</vt:lpstr>
      <vt:lpstr>More historical trends…</vt:lpstr>
      <vt:lpstr>Problems arise…</vt:lpstr>
      <vt:lpstr>Problems multiply…</vt:lpstr>
      <vt:lpstr>Not just the computers…</vt:lpstr>
      <vt:lpstr>In the end…</vt:lpstr>
      <vt:lpstr>Slide 22</vt:lpstr>
      <vt:lpstr>Congrats! You’re special…</vt:lpstr>
      <vt:lpstr>Don’t be deceived…</vt:lpstr>
      <vt:lpstr>We admit it, we’re not perfect…</vt:lpstr>
      <vt:lpstr>Slide 26</vt:lpstr>
      <vt:lpstr>We all have to start somewhere…</vt:lpstr>
      <vt:lpstr>Tread carefully…</vt:lpstr>
      <vt:lpstr>What’s it worth?</vt:lpstr>
      <vt:lpstr>Slide 30</vt:lpstr>
      <vt:lpstr>All things aren’t created equal…</vt:lpstr>
      <vt:lpstr>Slide 32</vt:lpstr>
      <vt:lpstr>Slide 33</vt:lpstr>
      <vt:lpstr>Slide 34</vt:lpstr>
      <vt:lpstr>Keeping the lights on…</vt:lpstr>
      <vt:lpstr>Keeping ourselves honest…</vt:lpstr>
      <vt:lpstr>Keep your people working…</vt:lpstr>
      <vt:lpstr>Keep equipment online…</vt:lpstr>
      <vt:lpstr>Keep Your Overhead Low…</vt:lpstr>
      <vt:lpstr>What it amounts to…</vt:lpstr>
      <vt:lpstr>Think about your business…</vt:lpstr>
      <vt:lpstr>Slide 42</vt:lpstr>
      <vt:lpstr>Your equipment is getting smarter…</vt:lpstr>
      <vt:lpstr>Your protection should be too…</vt:lpstr>
      <vt:lpstr>Protect your investments…</vt:lpstr>
      <vt:lpstr>Slide 46</vt:lpstr>
      <vt:lpstr>What to look for…</vt:lpstr>
      <vt:lpstr>Dollars and Sense…</vt:lpstr>
      <vt:lpstr>Dollars and Sense…</vt:lpstr>
      <vt:lpstr>Start at the source…</vt:lpstr>
      <vt:lpstr>Avoid the traps…</vt:lpstr>
      <vt:lpstr>Slide 52</vt:lpstr>
      <vt:lpstr>It’s all about the return right?</vt:lpstr>
      <vt:lpstr>All about the fine print…</vt:lpstr>
      <vt:lpstr>Are You covered?</vt:lpstr>
      <vt:lpstr>How it adds up…</vt:lpstr>
      <vt:lpstr>PDVSA Differed Production</vt:lpstr>
      <vt:lpstr>A little walking around money…</vt:lpstr>
      <vt:lpstr>Slide 59</vt:lpstr>
      <vt:lpstr>Not all created equal…</vt:lpstr>
      <vt:lpstr>What if it breaks?</vt:lpstr>
      <vt:lpstr>Why it matters…</vt:lpstr>
      <vt:lpstr>Slide 63</vt:lpstr>
      <vt:lpstr>A word from our sponsors…</vt:lpstr>
      <vt:lpstr>Your only choice for Power Quality…</vt:lpstr>
      <vt:lpstr>Experience is everything…</vt:lpstr>
      <vt:lpstr>Having great solutions helps too…</vt:lpstr>
      <vt:lpstr>As does being able to service them…</vt:lpstr>
      <vt:lpstr>What sets us apart…</vt:lpstr>
      <vt:lpstr>Our mission…</vt:lpstr>
      <vt:lpstr>Who we’ve helped…</vt:lpstr>
      <vt:lpstr>What can we do for you?</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dc:creator>
  <cp:lastModifiedBy> </cp:lastModifiedBy>
  <cp:revision>1241</cp:revision>
  <dcterms:created xsi:type="dcterms:W3CDTF">2009-01-07T15:50:11Z</dcterms:created>
  <dcterms:modified xsi:type="dcterms:W3CDTF">2009-02-25T18:00:46Z</dcterms:modified>
</cp:coreProperties>
</file>